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notesMasterIdLst>
    <p:notesMasterId r:id="rId37"/>
  </p:notesMasterIdLst>
  <p:sldIdLst>
    <p:sldId id="264" r:id="rId2"/>
    <p:sldId id="327" r:id="rId3"/>
    <p:sldId id="268" r:id="rId4"/>
    <p:sldId id="269" r:id="rId5"/>
    <p:sldId id="276" r:id="rId6"/>
    <p:sldId id="266" r:id="rId7"/>
    <p:sldId id="271" r:id="rId8"/>
    <p:sldId id="289" r:id="rId9"/>
    <p:sldId id="265" r:id="rId10"/>
    <p:sldId id="267" r:id="rId11"/>
    <p:sldId id="277" r:id="rId12"/>
    <p:sldId id="318" r:id="rId13"/>
    <p:sldId id="319" r:id="rId14"/>
    <p:sldId id="320" r:id="rId15"/>
    <p:sldId id="321" r:id="rId16"/>
    <p:sldId id="322" r:id="rId17"/>
    <p:sldId id="323" r:id="rId18"/>
    <p:sldId id="324" r:id="rId19"/>
    <p:sldId id="325" r:id="rId20"/>
    <p:sldId id="326" r:id="rId21"/>
    <p:sldId id="278" r:id="rId22"/>
    <p:sldId id="305" r:id="rId23"/>
    <p:sldId id="306" r:id="rId24"/>
    <p:sldId id="307" r:id="rId25"/>
    <p:sldId id="308" r:id="rId26"/>
    <p:sldId id="309" r:id="rId27"/>
    <p:sldId id="310" r:id="rId28"/>
    <p:sldId id="311" r:id="rId29"/>
    <p:sldId id="312" r:id="rId30"/>
    <p:sldId id="313" r:id="rId31"/>
    <p:sldId id="314" r:id="rId32"/>
    <p:sldId id="315" r:id="rId33"/>
    <p:sldId id="300" r:id="rId34"/>
    <p:sldId id="316" r:id="rId35"/>
    <p:sldId id="31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2" autoAdjust="0"/>
    <p:restoredTop sz="94660"/>
  </p:normalViewPr>
  <p:slideViewPr>
    <p:cSldViewPr snapToGrid="0">
      <p:cViewPr varScale="1">
        <p:scale>
          <a:sx n="63" d="100"/>
          <a:sy n="63" d="100"/>
        </p:scale>
        <p:origin x="7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822B3-7B15-461B-8BF9-D763BF6E1557}" type="datetimeFigureOut">
              <a:rPr lang="en-CA" smtClean="0"/>
              <a:t>2025-07-12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E7D3A-8C58-4F90-B008-B0B87A6571DA}" type="slidenum">
              <a:rPr lang="en-CA" smtClean="0"/>
              <a:t>‹#›</a:t>
            </a:fld>
            <a:endParaRPr lang="en-CA"/>
          </a:p>
        </p:txBody>
      </p:sp>
    </p:spTree>
    <p:extLst>
      <p:ext uri="{BB962C8B-B14F-4D97-AF65-F5344CB8AC3E}">
        <p14:creationId xmlns:p14="http://schemas.microsoft.com/office/powerpoint/2010/main" val="295153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3292A-80EF-49D6-84D1-97B364C2F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25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3292A-80EF-49D6-84D1-97B364C2F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5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99A-8037-AEBC-9886-CEA475C4D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9A9E5C1-D193-7585-F16C-D693222B8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6EF37DD-82D1-CC70-0ACE-F71E30A25606}"/>
              </a:ext>
            </a:extLst>
          </p:cNvPr>
          <p:cNvSpPr>
            <a:spLocks noGrp="1"/>
          </p:cNvSpPr>
          <p:nvPr>
            <p:ph type="dt" sz="half" idx="10"/>
          </p:nvPr>
        </p:nvSpPr>
        <p:spPr/>
        <p:txBody>
          <a:bodyPr/>
          <a:lstStyle/>
          <a:p>
            <a:fld id="{79C5A860-F335-4252-AA00-24FB67ED2982}" type="datetime1">
              <a:rPr lang="en-US" smtClean="0"/>
              <a:t>7/12/2025</a:t>
            </a:fld>
            <a:endParaRPr lang="en-US"/>
          </a:p>
        </p:txBody>
      </p:sp>
      <p:sp>
        <p:nvSpPr>
          <p:cNvPr id="5" name="Footer Placeholder 4">
            <a:extLst>
              <a:ext uri="{FF2B5EF4-FFF2-40B4-BE49-F238E27FC236}">
                <a16:creationId xmlns:a16="http://schemas.microsoft.com/office/drawing/2014/main" id="{68784EE1-8480-413C-4D0B-C5D97A0D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EE6E-80B1-86F2-526F-244DA68A8C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5801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0BFF-B491-2ED3-D366-F36FE5AFC7E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1877097-BC84-8FCA-1C31-3E5098F2A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5D2D5DA-12A0-4E1B-2399-379C81D06662}"/>
              </a:ext>
            </a:extLst>
          </p:cNvPr>
          <p:cNvSpPr>
            <a:spLocks noGrp="1"/>
          </p:cNvSpPr>
          <p:nvPr>
            <p:ph type="dt" sz="half" idx="10"/>
          </p:nvPr>
        </p:nvSpPr>
        <p:spPr/>
        <p:txBody>
          <a:bodyPr/>
          <a:lstStyle/>
          <a:p>
            <a:fld id="{46AB1048-0047-48CA-88BA-D69B470942CF}" type="datetime1">
              <a:rPr lang="en-US" smtClean="0"/>
              <a:t>7/12/2025</a:t>
            </a:fld>
            <a:endParaRPr lang="en-US"/>
          </a:p>
        </p:txBody>
      </p:sp>
      <p:sp>
        <p:nvSpPr>
          <p:cNvPr id="5" name="Footer Placeholder 4">
            <a:extLst>
              <a:ext uri="{FF2B5EF4-FFF2-40B4-BE49-F238E27FC236}">
                <a16:creationId xmlns:a16="http://schemas.microsoft.com/office/drawing/2014/main" id="{D7637E69-7130-B642-04DF-5EBEA0448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63EB2-D1F3-9191-1273-BB1E8841DA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469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7193E0-9FE0-8762-8781-9629379E43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F4EE-9354-03EA-AA51-5FD182AE8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E52EA6-33AD-6947-326C-52ACC5070717}"/>
              </a:ext>
            </a:extLst>
          </p:cNvPr>
          <p:cNvSpPr>
            <a:spLocks noGrp="1"/>
          </p:cNvSpPr>
          <p:nvPr>
            <p:ph type="dt" sz="half" idx="10"/>
          </p:nvPr>
        </p:nvSpPr>
        <p:spPr/>
        <p:txBody>
          <a:bodyPr/>
          <a:lstStyle/>
          <a:p>
            <a:fld id="{5BD83879-648C-49A9-81A2-0EF5946532D0}" type="datetime1">
              <a:rPr lang="en-US" smtClean="0"/>
              <a:t>7/12/2025</a:t>
            </a:fld>
            <a:endParaRPr lang="en-US"/>
          </a:p>
        </p:txBody>
      </p:sp>
      <p:sp>
        <p:nvSpPr>
          <p:cNvPr id="5" name="Footer Placeholder 4">
            <a:extLst>
              <a:ext uri="{FF2B5EF4-FFF2-40B4-BE49-F238E27FC236}">
                <a16:creationId xmlns:a16="http://schemas.microsoft.com/office/drawing/2014/main" id="{3E2F7EDC-A2A9-171F-11BB-83E0E8E98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CD29C-4D53-D551-A25F-2E098F9E41B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19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71D5-316A-7106-87BD-38B0AE8FB9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FC29016-C064-C67F-215D-A25BB8125A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90AE80-EA48-0E59-8C59-7563F9AC5567}"/>
              </a:ext>
            </a:extLst>
          </p:cNvPr>
          <p:cNvSpPr>
            <a:spLocks noGrp="1"/>
          </p:cNvSpPr>
          <p:nvPr>
            <p:ph type="dt" sz="half" idx="10"/>
          </p:nvPr>
        </p:nvSpPr>
        <p:spPr/>
        <p:txBody>
          <a:bodyPr/>
          <a:lstStyle/>
          <a:p>
            <a:fld id="{D04BC802-30E3-4658-9CCA-F873646FEC67}" type="datetime1">
              <a:rPr lang="en-US" smtClean="0"/>
              <a:t>7/12/2025</a:t>
            </a:fld>
            <a:endParaRPr lang="en-US"/>
          </a:p>
        </p:txBody>
      </p:sp>
      <p:sp>
        <p:nvSpPr>
          <p:cNvPr id="5" name="Footer Placeholder 4">
            <a:extLst>
              <a:ext uri="{FF2B5EF4-FFF2-40B4-BE49-F238E27FC236}">
                <a16:creationId xmlns:a16="http://schemas.microsoft.com/office/drawing/2014/main" id="{2A06B1BE-9381-0AAA-5FF9-40FCD9A7A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518BF-96F1-4245-D83D-EBCC76C34F5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0367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86EF-2623-6360-1236-6D4C80B14F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D3799BA-58DD-FE22-072D-3BD78D99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5A36F-BD2B-84F3-C1E4-A320674C64EE}"/>
              </a:ext>
            </a:extLst>
          </p:cNvPr>
          <p:cNvSpPr>
            <a:spLocks noGrp="1"/>
          </p:cNvSpPr>
          <p:nvPr>
            <p:ph type="dt" sz="half" idx="10"/>
          </p:nvPr>
        </p:nvSpPr>
        <p:spPr/>
        <p:txBody>
          <a:bodyPr/>
          <a:lstStyle/>
          <a:p>
            <a:fld id="{0AB227A3-19CE-4153-81CE-64EB7AB094B3}" type="datetime1">
              <a:rPr lang="en-US" smtClean="0"/>
              <a:t>7/12/2025</a:t>
            </a:fld>
            <a:endParaRPr lang="en-US"/>
          </a:p>
        </p:txBody>
      </p:sp>
      <p:sp>
        <p:nvSpPr>
          <p:cNvPr id="5" name="Footer Placeholder 4">
            <a:extLst>
              <a:ext uri="{FF2B5EF4-FFF2-40B4-BE49-F238E27FC236}">
                <a16:creationId xmlns:a16="http://schemas.microsoft.com/office/drawing/2014/main" id="{6EAC3983-9D8E-909E-00B1-4AFB4DFA0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1A729-E168-AFA4-27DE-440C116DE2F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24253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58A6-B06A-D3B7-E45D-FAD5023C00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D542E6B-7D05-42D2-650A-DA894B11C3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C65270F-EDF4-D3B1-EE94-041C8F434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CDD7AB3-D6C9-9DC1-B00B-078543DD2D88}"/>
              </a:ext>
            </a:extLst>
          </p:cNvPr>
          <p:cNvSpPr>
            <a:spLocks noGrp="1"/>
          </p:cNvSpPr>
          <p:nvPr>
            <p:ph type="dt" sz="half" idx="10"/>
          </p:nvPr>
        </p:nvSpPr>
        <p:spPr/>
        <p:txBody>
          <a:bodyPr/>
          <a:lstStyle/>
          <a:p>
            <a:fld id="{B819A100-10F6-477E-8847-29D479EF1C92}" type="datetime1">
              <a:rPr lang="en-US" smtClean="0"/>
              <a:t>7/12/2025</a:t>
            </a:fld>
            <a:endParaRPr lang="en-US"/>
          </a:p>
        </p:txBody>
      </p:sp>
      <p:sp>
        <p:nvSpPr>
          <p:cNvPr id="6" name="Footer Placeholder 5">
            <a:extLst>
              <a:ext uri="{FF2B5EF4-FFF2-40B4-BE49-F238E27FC236}">
                <a16:creationId xmlns:a16="http://schemas.microsoft.com/office/drawing/2014/main" id="{341E87FF-2D65-C48F-8C75-3B4C1BB16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3F3CE-3FD3-E4FE-98E0-961DD6BF662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6023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B609-0B74-5AD8-F032-82F783334EE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9F67505-B2C9-121C-0F6A-8C39A791B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9188D3-E8AC-9E2B-2599-D08F2A7E25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959263-5748-E6D3-EA51-0E9F1395A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21196B-A850-54B9-E8C9-4C83FB3D3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87C9E9B-8105-A903-779B-30E4DE6F9DF8}"/>
              </a:ext>
            </a:extLst>
          </p:cNvPr>
          <p:cNvSpPr>
            <a:spLocks noGrp="1"/>
          </p:cNvSpPr>
          <p:nvPr>
            <p:ph type="dt" sz="half" idx="10"/>
          </p:nvPr>
        </p:nvSpPr>
        <p:spPr/>
        <p:txBody>
          <a:bodyPr/>
          <a:lstStyle/>
          <a:p>
            <a:fld id="{5DF128AB-198A-495F-8475-FDB360C9873F}" type="datetime1">
              <a:rPr lang="en-US" smtClean="0"/>
              <a:t>7/12/2025</a:t>
            </a:fld>
            <a:endParaRPr lang="en-US"/>
          </a:p>
        </p:txBody>
      </p:sp>
      <p:sp>
        <p:nvSpPr>
          <p:cNvPr id="8" name="Footer Placeholder 7">
            <a:extLst>
              <a:ext uri="{FF2B5EF4-FFF2-40B4-BE49-F238E27FC236}">
                <a16:creationId xmlns:a16="http://schemas.microsoft.com/office/drawing/2014/main" id="{B423BD9B-B734-84F2-C1A9-1B4D72D0B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9ED66-2850-E869-E171-CBDC6F77D4C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0348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8901-4999-FB46-CA56-422A0F16606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241E2CC-B45C-C453-E36E-6BE1C9A56C02}"/>
              </a:ext>
            </a:extLst>
          </p:cNvPr>
          <p:cNvSpPr>
            <a:spLocks noGrp="1"/>
          </p:cNvSpPr>
          <p:nvPr>
            <p:ph type="dt" sz="half" idx="10"/>
          </p:nvPr>
        </p:nvSpPr>
        <p:spPr/>
        <p:txBody>
          <a:bodyPr/>
          <a:lstStyle/>
          <a:p>
            <a:fld id="{021A235E-F8FD-479F-9FC7-18BE84110877}" type="datetime1">
              <a:rPr lang="en-US" smtClean="0"/>
              <a:t>7/12/2025</a:t>
            </a:fld>
            <a:endParaRPr lang="en-US"/>
          </a:p>
        </p:txBody>
      </p:sp>
      <p:sp>
        <p:nvSpPr>
          <p:cNvPr id="4" name="Footer Placeholder 3">
            <a:extLst>
              <a:ext uri="{FF2B5EF4-FFF2-40B4-BE49-F238E27FC236}">
                <a16:creationId xmlns:a16="http://schemas.microsoft.com/office/drawing/2014/main" id="{4422859D-1A60-6B5D-2F0F-E5F424F430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789B90-9D41-B61F-0883-101E9B66154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619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0AD7A3-7713-05A1-8199-23C530F2A3E3}"/>
              </a:ext>
            </a:extLst>
          </p:cNvPr>
          <p:cNvSpPr>
            <a:spLocks noGrp="1"/>
          </p:cNvSpPr>
          <p:nvPr>
            <p:ph type="dt" sz="half" idx="10"/>
          </p:nvPr>
        </p:nvSpPr>
        <p:spPr/>
        <p:txBody>
          <a:bodyPr/>
          <a:lstStyle/>
          <a:p>
            <a:fld id="{E890F09B-68DA-462E-9DB4-4C9ADAB8CBCC}" type="datetime1">
              <a:rPr lang="en-US" smtClean="0"/>
              <a:t>7/12/2025</a:t>
            </a:fld>
            <a:endParaRPr lang="en-US"/>
          </a:p>
        </p:txBody>
      </p:sp>
      <p:sp>
        <p:nvSpPr>
          <p:cNvPr id="3" name="Footer Placeholder 2">
            <a:extLst>
              <a:ext uri="{FF2B5EF4-FFF2-40B4-BE49-F238E27FC236}">
                <a16:creationId xmlns:a16="http://schemas.microsoft.com/office/drawing/2014/main" id="{A2F507B6-7E39-F3AA-5404-3F9EBB5F5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CA4FE-C960-2814-A95F-A0D0D091718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98220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EF86-06C4-99F6-184C-B0FC52B7C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29E3ECC-E9C4-2F24-983C-B0E654FDB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9F8B940-CFED-DD1E-B688-0645E3A79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193E2-FF90-7D77-5A57-C83ED5BFD157}"/>
              </a:ext>
            </a:extLst>
          </p:cNvPr>
          <p:cNvSpPr>
            <a:spLocks noGrp="1"/>
          </p:cNvSpPr>
          <p:nvPr>
            <p:ph type="dt" sz="half" idx="10"/>
          </p:nvPr>
        </p:nvSpPr>
        <p:spPr/>
        <p:txBody>
          <a:bodyPr/>
          <a:lstStyle/>
          <a:p>
            <a:fld id="{17AC4E36-FABE-47EB-AA7F-C19A93824617}" type="datetime1">
              <a:rPr lang="en-US" smtClean="0"/>
              <a:t>7/12/2025</a:t>
            </a:fld>
            <a:endParaRPr lang="en-US"/>
          </a:p>
        </p:txBody>
      </p:sp>
      <p:sp>
        <p:nvSpPr>
          <p:cNvPr id="6" name="Footer Placeholder 5">
            <a:extLst>
              <a:ext uri="{FF2B5EF4-FFF2-40B4-BE49-F238E27FC236}">
                <a16:creationId xmlns:a16="http://schemas.microsoft.com/office/drawing/2014/main" id="{69FCF433-3D31-0952-5EF3-37F12D3D0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14E7F-90B3-5C30-F1B1-262C93303DA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0291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C58D-BA03-62A6-E948-95F768DA3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5F5AA37-7D6A-24C4-F1C6-B4440E804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F0EC199-C2BC-3C0A-E73F-B23C4ACE7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32B3B-4F39-C3DB-6B1C-6AADFC435EE0}"/>
              </a:ext>
            </a:extLst>
          </p:cNvPr>
          <p:cNvSpPr>
            <a:spLocks noGrp="1"/>
          </p:cNvSpPr>
          <p:nvPr>
            <p:ph type="dt" sz="half" idx="10"/>
          </p:nvPr>
        </p:nvSpPr>
        <p:spPr/>
        <p:txBody>
          <a:bodyPr/>
          <a:lstStyle/>
          <a:p>
            <a:fld id="{F199CE6B-5DE6-4A2D-B72E-5E8969F9F56F}" type="datetime1">
              <a:rPr lang="en-US" smtClean="0"/>
              <a:t>7/12/2025</a:t>
            </a:fld>
            <a:endParaRPr lang="en-US"/>
          </a:p>
        </p:txBody>
      </p:sp>
      <p:sp>
        <p:nvSpPr>
          <p:cNvPr id="6" name="Footer Placeholder 5">
            <a:extLst>
              <a:ext uri="{FF2B5EF4-FFF2-40B4-BE49-F238E27FC236}">
                <a16:creationId xmlns:a16="http://schemas.microsoft.com/office/drawing/2014/main" id="{39765D00-7B3B-40CD-9D1D-02D28BE194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26F461-C94D-95BF-6680-136D28588B3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178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EAFE5A-151F-41F7-A0FE-E4DD7369B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E3F4BDA-F9A0-5F87-23C8-A377572A9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14E956-EE70-BBEC-E056-5814DB658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1A142-DA77-4A5F-AD1F-14E6C18F0F5F}" type="datetime1">
              <a:rPr lang="en-US" smtClean="0"/>
              <a:t>7/12/2025</a:t>
            </a:fld>
            <a:endParaRPr lang="en-US" dirty="0"/>
          </a:p>
        </p:txBody>
      </p:sp>
      <p:sp>
        <p:nvSpPr>
          <p:cNvPr id="5" name="Footer Placeholder 4">
            <a:extLst>
              <a:ext uri="{FF2B5EF4-FFF2-40B4-BE49-F238E27FC236}">
                <a16:creationId xmlns:a16="http://schemas.microsoft.com/office/drawing/2014/main" id="{66296001-BD9B-2DE1-0834-068D92D8C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F522B4-BFC8-547B-A257-793DD94B7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86763289"/>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publicdomainpictures.net/view-image.php?image=39078&amp;picture=united-states-map-with-fla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kellydeanjolley.com/2012/06/27/philosophical-questions-1/"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view-image.php?image=39078&amp;picture=united-states-map-with-flag"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flickr.com/photos/pom-angers/47940840741/"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power-bi/visuals/power-bi-visualization-influencers?tabs=powerbi-desktop#considerations-and-troubleshooting" TargetMode="External"/><Relationship Id="rId3" Type="http://schemas.openxmlformats.org/officeDocument/2006/relationships/hyperlink" Target="http://insideairbnb.com/get-the-data/" TargetMode="External"/><Relationship Id="rId7" Type="http://schemas.openxmlformats.org/officeDocument/2006/relationships/hyperlink" Target="https://learn.microsoft.com/en-us/dax/union-function-dax"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 Id="rId6" Type="http://schemas.openxmlformats.org/officeDocument/2006/relationships/hyperlink" Target="https://learn.microsoft.com/en-us/power-bi/create-reports/desktop-grouping-and-binning" TargetMode="External"/><Relationship Id="rId5" Type="http://schemas.openxmlformats.org/officeDocument/2006/relationships/hyperlink" Target="https://learn.microsoft.com/en-us/power-bi/consumer/end-user-insight-types" TargetMode="External"/><Relationship Id="rId4" Type="http://schemas.openxmlformats.org/officeDocument/2006/relationships/hyperlink" Target="https://learn.microsoft.com/en-us/training/modules/clean-data-power-bi/" TargetMode="External"/><Relationship Id="rId9" Type="http://schemas.openxmlformats.org/officeDocument/2006/relationships/hyperlink" Target="https://powerbi.microsoft.com/en-ca/power-bi-esri-arcgi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medium.com/enrique-dans/could-airbnb-point-the-way-to-fairer-distribution-of-profits-57ed3a8311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insideairbnb.com/get-the-data/"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E1192-14C2-0098-16F2-B1EE24DF9B64}"/>
              </a:ext>
            </a:extLst>
          </p:cNvPr>
          <p:cNvSpPr>
            <a:spLocks noGrp="1"/>
          </p:cNvSpPr>
          <p:nvPr>
            <p:ph type="ctrTitle"/>
          </p:nvPr>
        </p:nvSpPr>
        <p:spPr>
          <a:xfrm>
            <a:off x="838201" y="345810"/>
            <a:ext cx="5423406" cy="1325563"/>
          </a:xfrm>
        </p:spPr>
        <p:txBody>
          <a:bodyPr vert="horz" lIns="91440" tIns="45720" rIns="91440" bIns="45720" rtlCol="0" anchor="ctr">
            <a:normAutofit/>
          </a:bodyPr>
          <a:lstStyle/>
          <a:p>
            <a:pPr lvl="8" algn="l" rtl="0">
              <a:lnSpc>
                <a:spcPct val="90000"/>
              </a:lnSpc>
              <a:spcBef>
                <a:spcPct val="0"/>
              </a:spcBef>
            </a:pPr>
            <a:r>
              <a:rPr lang="en-US" sz="2800" b="1" kern="1200" spc="-50" dirty="0">
                <a:solidFill>
                  <a:schemeClr val="tx1"/>
                </a:solidFill>
                <a:latin typeface="+mj-lt"/>
                <a:ea typeface="+mj-ea"/>
                <a:cs typeface="+mj-cs"/>
              </a:rPr>
              <a:t>Geospatial study of Airbnb distribution on different states of USA</a:t>
            </a:r>
          </a:p>
        </p:txBody>
      </p:sp>
      <p:sp>
        <p:nvSpPr>
          <p:cNvPr id="3" name="Subtitle 2">
            <a:extLst>
              <a:ext uri="{FF2B5EF4-FFF2-40B4-BE49-F238E27FC236}">
                <a16:creationId xmlns:a16="http://schemas.microsoft.com/office/drawing/2014/main" id="{46010709-4E50-5BB2-80B6-041CEB4BD8AD}"/>
              </a:ext>
            </a:extLst>
          </p:cNvPr>
          <p:cNvSpPr>
            <a:spLocks/>
          </p:cNvSpPr>
          <p:nvPr/>
        </p:nvSpPr>
        <p:spPr>
          <a:xfrm>
            <a:off x="838201" y="1825625"/>
            <a:ext cx="5092194" cy="4351338"/>
          </a:xfrm>
          <a:prstGeom prst="rect">
            <a:avLst/>
          </a:prstGeom>
        </p:spPr>
        <p:txBody>
          <a:bodyPr vert="horz" lIns="91440" tIns="45720" rIns="91440" bIns="45720" rtlCol="0">
            <a:normAutofit/>
          </a:bodyPr>
          <a:lstStyle/>
          <a:p>
            <a:pPr>
              <a:lnSpc>
                <a:spcPct val="90000"/>
              </a:lnSpc>
              <a:spcAft>
                <a:spcPts val="366"/>
              </a:spcAft>
            </a:pPr>
            <a:r>
              <a:rPr lang="en-US" dirty="0"/>
              <a:t>                 			Team Members : </a:t>
            </a:r>
          </a:p>
          <a:p>
            <a:pPr indent="-228600">
              <a:lnSpc>
                <a:spcPct val="90000"/>
              </a:lnSpc>
              <a:spcAft>
                <a:spcPts val="600"/>
              </a:spcAft>
              <a:buFont typeface="Arial" panose="020B0604020202020204" pitchFamily="34" charset="0"/>
              <a:buChar char="•"/>
            </a:pPr>
            <a:endParaRPr lang="en-US" dirty="0"/>
          </a:p>
        </p:txBody>
      </p:sp>
      <p:sp>
        <p:nvSpPr>
          <p:cNvPr id="26"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ap graphic with pins">
            <a:extLst>
              <a:ext uri="{FF2B5EF4-FFF2-40B4-BE49-F238E27FC236}">
                <a16:creationId xmlns:a16="http://schemas.microsoft.com/office/drawing/2014/main" id="{1C61BC4B-A1E2-28DF-118A-297D23EE8917}"/>
              </a:ext>
            </a:extLst>
          </p:cNvPr>
          <p:cNvPicPr>
            <a:picLocks noChangeAspect="1"/>
          </p:cNvPicPr>
          <p:nvPr/>
        </p:nvPicPr>
        <p:blipFill rotWithShape="1">
          <a:blip r:embed="rId2">
            <a:extLst>
              <a:ext uri="{28A0092B-C50C-407E-A947-70E740481C1C}">
                <a14:useLocalDpi xmlns:a14="http://schemas.microsoft.com/office/drawing/2010/main" val="0"/>
              </a:ext>
            </a:extLst>
          </a:blip>
          <a:srcRect l="16009" r="10494"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9" descr="A flag in the shape of a map&#10;&#10;Description automatically generated">
            <a:extLst>
              <a:ext uri="{FF2B5EF4-FFF2-40B4-BE49-F238E27FC236}">
                <a16:creationId xmlns:a16="http://schemas.microsoft.com/office/drawing/2014/main" id="{995457DF-FE11-31D8-5F24-9704F08513B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720" r="1" b="1081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2" name="Subtitle 2"/>
          <p:cNvSpPr txBox="1">
            <a:spLocks/>
          </p:cNvSpPr>
          <p:nvPr/>
        </p:nvSpPr>
        <p:spPr>
          <a:xfrm>
            <a:off x="1567543" y="6172200"/>
            <a:ext cx="9448800" cy="68580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8"/>
            <a:endParaRPr lang="en-US" b="1" dirty="0">
              <a:solidFill>
                <a:schemeClr val="tx1"/>
              </a:solidFill>
            </a:endParaRPr>
          </a:p>
        </p:txBody>
      </p:sp>
      <p:sp>
        <p:nvSpPr>
          <p:cNvPr id="4" name="TextBox 3">
            <a:extLst>
              <a:ext uri="{FF2B5EF4-FFF2-40B4-BE49-F238E27FC236}">
                <a16:creationId xmlns:a16="http://schemas.microsoft.com/office/drawing/2014/main" id="{B9CEE2D2-0EF8-6AC8-95CD-5FA48488C411}"/>
              </a:ext>
            </a:extLst>
          </p:cNvPr>
          <p:cNvSpPr txBox="1"/>
          <p:nvPr/>
        </p:nvSpPr>
        <p:spPr>
          <a:xfrm>
            <a:off x="838201" y="2727729"/>
            <a:ext cx="4601546" cy="1477328"/>
          </a:xfrm>
          <a:prstGeom prst="rect">
            <a:avLst/>
          </a:prstGeom>
          <a:noFill/>
        </p:spPr>
        <p:txBody>
          <a:bodyPr wrap="square" rtlCol="0">
            <a:spAutoFit/>
          </a:bodyPr>
          <a:lstStyle/>
          <a:p>
            <a:pPr algn="r"/>
            <a:r>
              <a:rPr lang="en-US" dirty="0">
                <a:latin typeface="Agency FB" panose="020B0503020202020204" pitchFamily="34" charset="0"/>
              </a:rPr>
              <a:t>Zahraa AI Haj Hasan</a:t>
            </a:r>
          </a:p>
          <a:p>
            <a:endParaRPr lang="en-US" dirty="0">
              <a:latin typeface="Agency FB" panose="020B0503020202020204" pitchFamily="34" charset="0"/>
            </a:endParaRPr>
          </a:p>
          <a:p>
            <a:pPr algn="r"/>
            <a:r>
              <a:rPr lang="en-US" dirty="0">
                <a:latin typeface="Agency FB" panose="020B0503020202020204" pitchFamily="34" charset="0"/>
              </a:rPr>
              <a:t>Nikhil Teotia</a:t>
            </a:r>
          </a:p>
          <a:p>
            <a:endParaRPr lang="en-US" dirty="0">
              <a:latin typeface="Agency FB" panose="020B0503020202020204" pitchFamily="34" charset="0"/>
            </a:endParaRPr>
          </a:p>
          <a:p>
            <a:pPr algn="r"/>
            <a:r>
              <a:rPr lang="en-US" dirty="0">
                <a:latin typeface="Agency FB" panose="020B0503020202020204" pitchFamily="34" charset="0"/>
              </a:rPr>
              <a:t> Priyanka Choubey</a:t>
            </a:r>
          </a:p>
        </p:txBody>
      </p:sp>
    </p:spTree>
    <p:extLst>
      <p:ext uri="{BB962C8B-B14F-4D97-AF65-F5344CB8AC3E}">
        <p14:creationId xmlns:p14="http://schemas.microsoft.com/office/powerpoint/2010/main" val="1430243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4BD309C-7B82-A3B1-C830-A1A0AD56DA4D}"/>
              </a:ext>
            </a:extLst>
          </p:cNvPr>
          <p:cNvSpPr>
            <a:spLocks noGrp="1"/>
          </p:cNvSpPr>
          <p:nvPr>
            <p:ph type="title"/>
          </p:nvPr>
        </p:nvSpPr>
        <p:spPr>
          <a:xfrm>
            <a:off x="1137033" y="670559"/>
            <a:ext cx="8188122" cy="1322143"/>
          </a:xfrm>
        </p:spPr>
        <p:txBody>
          <a:bodyPr anchor="t">
            <a:normAutofit/>
          </a:bodyPr>
          <a:lstStyle/>
          <a:p>
            <a:pPr algn="ctr"/>
            <a:r>
              <a:rPr lang="en-US" dirty="0"/>
              <a:t>Visualization</a:t>
            </a:r>
            <a:endParaRPr lang="en-CA" dirty="0"/>
          </a:p>
        </p:txBody>
      </p:sp>
      <p:pic>
        <p:nvPicPr>
          <p:cNvPr id="17" name="Picture 16" descr="Colourful pins connected with a thread">
            <a:extLst>
              <a:ext uri="{FF2B5EF4-FFF2-40B4-BE49-F238E27FC236}">
                <a16:creationId xmlns:a16="http://schemas.microsoft.com/office/drawing/2014/main" id="{682DADB0-BBA9-7AB1-1BB3-D48CB5FBD534}"/>
              </a:ext>
            </a:extLst>
          </p:cNvPr>
          <p:cNvPicPr>
            <a:picLocks noChangeAspect="1"/>
          </p:cNvPicPr>
          <p:nvPr/>
        </p:nvPicPr>
        <p:blipFill rotWithShape="1">
          <a:blip r:embed="rId2"/>
          <a:srcRect b="12812"/>
          <a:stretch/>
        </p:blipFill>
        <p:spPr>
          <a:xfrm>
            <a:off x="5503"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2" name="TextBox 1">
            <a:extLst>
              <a:ext uri="{FF2B5EF4-FFF2-40B4-BE49-F238E27FC236}">
                <a16:creationId xmlns:a16="http://schemas.microsoft.com/office/drawing/2014/main" id="{8AC01B65-443F-2420-1BD2-DC44318BB246}"/>
              </a:ext>
            </a:extLst>
          </p:cNvPr>
          <p:cNvSpPr txBox="1"/>
          <p:nvPr/>
        </p:nvSpPr>
        <p:spPr>
          <a:xfrm>
            <a:off x="6635082" y="1578635"/>
            <a:ext cx="400826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 </a:t>
            </a:r>
            <a:r>
              <a:rPr lang="en-US" b="1" dirty="0"/>
              <a:t>ArcGIS</a:t>
            </a:r>
            <a:r>
              <a:rPr lang="en-US" dirty="0"/>
              <a:t> map to mark the location points</a:t>
            </a:r>
          </a:p>
          <a:p>
            <a:pPr marL="285750" indent="-285750" algn="just">
              <a:buFont typeface="Arial" panose="020B0604020202020204" pitchFamily="34" charset="0"/>
              <a:buChar char="•"/>
            </a:pPr>
            <a:r>
              <a:rPr lang="en-US" b="1" dirty="0"/>
              <a:t>Clustered Bar Chart   </a:t>
            </a:r>
            <a:r>
              <a:rPr lang="en-US" dirty="0"/>
              <a:t>displays multiple bars grouped in clusters to compare different categories across different groups. </a:t>
            </a:r>
          </a:p>
          <a:p>
            <a:pPr marL="285750" indent="-285750" algn="just">
              <a:buFont typeface="Arial" panose="020B0604020202020204" pitchFamily="34" charset="0"/>
              <a:buChar char="•"/>
            </a:pPr>
            <a:r>
              <a:rPr lang="en-US" b="1" dirty="0"/>
              <a:t>Decomposition Tree  </a:t>
            </a:r>
            <a:r>
              <a:rPr lang="en-US" dirty="0"/>
              <a:t>breaks down a total value into its contributing factors across multiple levels.</a:t>
            </a:r>
          </a:p>
          <a:p>
            <a:pPr marL="285750" indent="-285750" algn="just">
              <a:buFont typeface="Arial" panose="020B0604020202020204" pitchFamily="34" charset="0"/>
              <a:buChar char="•"/>
            </a:pPr>
            <a:r>
              <a:rPr lang="en-US" b="1" dirty="0"/>
              <a:t>Line Chart </a:t>
            </a:r>
            <a:r>
              <a:rPr lang="en-US" dirty="0"/>
              <a:t>represents  continuous variable, while the values being measured.</a:t>
            </a:r>
          </a:p>
          <a:p>
            <a:pPr marL="285750" indent="-285750" algn="just">
              <a:buFont typeface="Arial" panose="020B0604020202020204" pitchFamily="34" charset="0"/>
              <a:buChar char="•"/>
            </a:pPr>
            <a:r>
              <a:rPr lang="en-US" b="1" dirty="0"/>
              <a:t>Donut Chart</a:t>
            </a:r>
            <a:r>
              <a:rPr lang="en-US" dirty="0"/>
              <a:t>: Represents data as sectors of a circle. </a:t>
            </a:r>
          </a:p>
        </p:txBody>
      </p:sp>
    </p:spTree>
    <p:extLst>
      <p:ext uri="{BB962C8B-B14F-4D97-AF65-F5344CB8AC3E}">
        <p14:creationId xmlns:p14="http://schemas.microsoft.com/office/powerpoint/2010/main" val="58587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TextBox 3">
            <a:extLst>
              <a:ext uri="{FF2B5EF4-FFF2-40B4-BE49-F238E27FC236}">
                <a16:creationId xmlns:a16="http://schemas.microsoft.com/office/drawing/2014/main" id="{866F1DF7-EF81-BF39-FB54-EEEF972AFD5E}"/>
              </a:ext>
            </a:extLst>
          </p:cNvPr>
          <p:cNvSpPr txBox="1"/>
          <p:nvPr/>
        </p:nvSpPr>
        <p:spPr>
          <a:xfrm>
            <a:off x="497973" y="393380"/>
            <a:ext cx="7655427" cy="7398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latin typeface="+mj-lt"/>
                <a:ea typeface="+mj-ea"/>
                <a:cs typeface="+mj-cs"/>
              </a:rPr>
              <a:t>Visualization Queries</a:t>
            </a:r>
          </a:p>
        </p:txBody>
      </p:sp>
      <p:pic>
        <p:nvPicPr>
          <p:cNvPr id="10" name="Picture 9" descr="A cartoon of an orange person holding a question mark&#10;&#10;Description automatically generated">
            <a:extLst>
              <a:ext uri="{FF2B5EF4-FFF2-40B4-BE49-F238E27FC236}">
                <a16:creationId xmlns:a16="http://schemas.microsoft.com/office/drawing/2014/main" id="{C6CA4A40-1FEA-8BDA-7EB6-192404B8783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26810" y="-48929"/>
            <a:ext cx="3365190" cy="3365190"/>
          </a:xfrm>
          <a:prstGeom prst="rect">
            <a:avLst/>
          </a:prstGeom>
        </p:spPr>
      </p:pic>
      <p:sp>
        <p:nvSpPr>
          <p:cNvPr id="19" name="Freeform: Shape 18">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artoon of an orange person holding a question mark&#10;&#10;Description automatically generated">
            <a:extLst>
              <a:ext uri="{FF2B5EF4-FFF2-40B4-BE49-F238E27FC236}">
                <a16:creationId xmlns:a16="http://schemas.microsoft.com/office/drawing/2014/main" id="{D50ABEE2-4476-CF10-6865-4E038EEC609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30" b="3805"/>
          <a:stretch/>
        </p:blipFill>
        <p:spPr>
          <a:xfrm>
            <a:off x="8725711" y="-48930"/>
            <a:ext cx="3466289" cy="3754877"/>
          </a:xfrm>
          <a:prstGeom prst="rect">
            <a:avLst/>
          </a:prstGeom>
        </p:spPr>
      </p:pic>
      <p:sp>
        <p:nvSpPr>
          <p:cNvPr id="2" name="TextBox 1">
            <a:extLst>
              <a:ext uri="{FF2B5EF4-FFF2-40B4-BE49-F238E27FC236}">
                <a16:creationId xmlns:a16="http://schemas.microsoft.com/office/drawing/2014/main" id="{250E61BE-E65A-25D6-1651-2A6B68423249}"/>
              </a:ext>
            </a:extLst>
          </p:cNvPr>
          <p:cNvSpPr txBox="1"/>
          <p:nvPr/>
        </p:nvSpPr>
        <p:spPr>
          <a:xfrm>
            <a:off x="1414732" y="1706659"/>
            <a:ext cx="6556075" cy="5200270"/>
          </a:xfrm>
          <a:prstGeom prst="rect">
            <a:avLst/>
          </a:prstGeom>
          <a:noFill/>
        </p:spPr>
        <p:txBody>
          <a:bodyPr wrap="square" rtlCol="0">
            <a:spAutoFit/>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1</a:t>
            </a:r>
            <a:r>
              <a:rPr lang="en-CA" kern="100" dirty="0">
                <a:effectLst/>
                <a:latin typeface="Calibri" panose="020F0502020204030204" pitchFamily="34" charset="0"/>
                <a:ea typeface="Calibri" panose="020F0502020204030204" pitchFamily="34" charset="0"/>
                <a:cs typeface="Times New Roman" panose="02020603050405020304" pitchFamily="18" charset="0"/>
              </a:rPr>
              <a:t>.How many </a:t>
            </a:r>
            <a:r>
              <a:rPr lang="en-CA" kern="100" dirty="0">
                <a:latin typeface="Calibri" panose="020F0502020204030204" pitchFamily="34" charset="0"/>
                <a:ea typeface="Calibri" panose="020F0502020204030204" pitchFamily="34" charset="0"/>
                <a:cs typeface="Times New Roman" panose="02020603050405020304" pitchFamily="18" charset="0"/>
              </a:rPr>
              <a:t>Airbnb’s </a:t>
            </a:r>
            <a:r>
              <a:rPr lang="en-CA" kern="100" dirty="0">
                <a:effectLst/>
                <a:latin typeface="Calibri" panose="020F0502020204030204" pitchFamily="34" charset="0"/>
                <a:ea typeface="Calibri" panose="020F0502020204030204" pitchFamily="34" charset="0"/>
                <a:cs typeface="Times New Roman" panose="02020603050405020304" pitchFamily="18" charset="0"/>
              </a:rPr>
              <a:t>listing in each city?</a:t>
            </a:r>
          </a:p>
          <a:p>
            <a:pPr algn="l">
              <a:buFont typeface="+mj-lt"/>
              <a:buAutoNum type="arabicPeriod" startAt="2"/>
            </a:pPr>
            <a:r>
              <a:rPr lang="en-US" b="0" i="0" dirty="0">
                <a:effectLst/>
                <a:latin typeface="Söhne"/>
              </a:rPr>
              <a:t>What are the top 10 most frequently reviewed listings in a specific neighborhood?</a:t>
            </a:r>
          </a:p>
          <a:p>
            <a:pPr algn="l">
              <a:buFont typeface="+mj-lt"/>
              <a:buAutoNum type="arabicPeriod" startAt="2"/>
            </a:pPr>
            <a:r>
              <a:rPr lang="en-US" b="0" i="0" dirty="0">
                <a:effectLst/>
                <a:latin typeface="Söhne"/>
              </a:rPr>
              <a:t>Can provide a breakdown of neighborhoods based on different price ranges along with the corresponding number of listings in each?</a:t>
            </a:r>
          </a:p>
          <a:p>
            <a:pPr algn="l">
              <a:buFont typeface="+mj-lt"/>
              <a:buAutoNum type="arabicPeriod" startAt="2"/>
            </a:pPr>
            <a:r>
              <a:rPr lang="en-US" b="0" i="0" dirty="0">
                <a:effectLst/>
                <a:latin typeface="Söhne"/>
              </a:rPr>
              <a:t>How has the growth in the number of listings and reviews evolved throughout the year within each pricing range?</a:t>
            </a:r>
          </a:p>
          <a:p>
            <a:pPr algn="l">
              <a:buFont typeface="+mj-lt"/>
              <a:buAutoNum type="arabicPeriod" startAt="2"/>
            </a:pPr>
            <a:r>
              <a:rPr lang="en-US" b="0" i="0" dirty="0">
                <a:effectLst/>
                <a:latin typeface="Söhne"/>
              </a:rPr>
              <a:t>What is the average number of listings managed by individual hosts in a particular city?</a:t>
            </a:r>
          </a:p>
          <a:p>
            <a:pPr>
              <a:buFont typeface="+mj-lt"/>
              <a:buAutoNum type="arabicPeriod" startAt="2"/>
            </a:pPr>
            <a:r>
              <a:rPr lang="en-US" b="0" i="0" dirty="0">
                <a:effectLst/>
                <a:latin typeface="Söhne"/>
              </a:rPr>
              <a:t>What is availability by Room Type?</a:t>
            </a:r>
            <a:endParaRPr lang="en-US" kern="1200" dirty="0">
              <a:solidFill>
                <a:schemeClr val="tx1"/>
              </a:solidFill>
              <a:latin typeface="+mj-lt"/>
              <a:ea typeface="+mj-ea"/>
              <a:cs typeface="+mj-cs"/>
            </a:endParaRPr>
          </a:p>
          <a:p>
            <a:pPr>
              <a:buFont typeface="+mj-lt"/>
              <a:buAutoNum type="arabicPeriod" startAt="2"/>
            </a:pPr>
            <a:r>
              <a:rPr lang="en-CA" kern="100" dirty="0">
                <a:effectLst/>
                <a:latin typeface="Segoe UI" panose="020B0502040204020203" pitchFamily="34" charset="0"/>
                <a:ea typeface="Calibri" panose="020F0502020204030204" pitchFamily="34" charset="0"/>
                <a:cs typeface="Times New Roman" panose="02020603050405020304" pitchFamily="18" charset="0"/>
              </a:rPr>
              <a:t>What type of property best fits the user's needs and preferences?</a:t>
            </a:r>
          </a:p>
          <a:p>
            <a:pPr>
              <a:buFont typeface="+mj-lt"/>
              <a:buAutoNum type="arabicPeriod" startAt="2"/>
            </a:pPr>
            <a:r>
              <a:rPr lang="en-CA" kern="100" dirty="0">
                <a:effectLst/>
                <a:latin typeface="Segoe UI" panose="020B0502040204020203" pitchFamily="34" charset="0"/>
                <a:ea typeface="Calibri" panose="020F0502020204030204" pitchFamily="34" charset="0"/>
                <a:cs typeface="Times New Roman" panose="02020603050405020304" pitchFamily="18" charset="0"/>
              </a:rPr>
              <a:t>Number of Reviews average changes buy minimum Nights?</a:t>
            </a:r>
          </a:p>
          <a:p>
            <a:pPr>
              <a:buFont typeface="+mj-lt"/>
              <a:buAutoNum type="arabicPeriod" startAt="2"/>
            </a:pPr>
            <a:r>
              <a:rPr lang="en-US" dirty="0"/>
              <a:t>List of top rated and least  rated Host</a:t>
            </a:r>
            <a:endParaRPr lang="en-CA" dirty="0"/>
          </a:p>
          <a:p>
            <a:endParaRPr lang="en-CA" b="1"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a:p>
            <a:pPr algn="l">
              <a:buFont typeface="+mj-lt"/>
              <a:buAutoNum type="arabicPeriod" startAt="2"/>
            </a:pPr>
            <a:endParaRPr lang="en-US" b="0" i="0" dirty="0">
              <a:effectLst/>
              <a:latin typeface="Söhne"/>
            </a:endParaRPr>
          </a:p>
          <a:p>
            <a:endParaRPr lang="en-CA" dirty="0"/>
          </a:p>
        </p:txBody>
      </p:sp>
    </p:spTree>
    <p:extLst>
      <p:ext uri="{BB962C8B-B14F-4D97-AF65-F5344CB8AC3E}">
        <p14:creationId xmlns:p14="http://schemas.microsoft.com/office/powerpoint/2010/main" val="2648764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612282" y="635590"/>
            <a:ext cx="3235710" cy="1581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dirty="0">
                <a:solidFill>
                  <a:schemeClr val="tx1"/>
                </a:solidFill>
                <a:latin typeface="+mj-lt"/>
                <a:ea typeface="+mj-ea"/>
                <a:cs typeface="+mj-cs"/>
              </a:rPr>
              <a:t>Airbnb’s </a:t>
            </a:r>
            <a:r>
              <a:rPr lang="en-US" sz="2800" b="1" kern="1200" dirty="0">
                <a:solidFill>
                  <a:schemeClr val="tx1"/>
                </a:solidFill>
                <a:effectLst/>
                <a:latin typeface="+mj-lt"/>
                <a:ea typeface="+mj-ea"/>
                <a:cs typeface="+mj-cs"/>
              </a:rPr>
              <a:t>listing in each city</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3" y="2718054"/>
            <a:ext cx="3727377" cy="3119410"/>
          </a:xfrm>
          <a:prstGeom prst="rect">
            <a:avLst/>
          </a:prstGeom>
        </p:spPr>
        <p:txBody>
          <a:bodyPr vert="horz" lIns="91440" tIns="45720" rIns="91440" bIns="45720" rtlCol="0" anchor="t">
            <a:normAutofit fontScale="25000" lnSpcReduction="20000"/>
          </a:bodyPr>
          <a:lstStyle/>
          <a:p>
            <a:pPr indent="-228600">
              <a:lnSpc>
                <a:spcPct val="90000"/>
              </a:lnSpc>
              <a:spcAft>
                <a:spcPts val="600"/>
              </a:spcAft>
              <a:buFont typeface="Arial" panose="020B0604020202020204" pitchFamily="34" charset="0"/>
              <a:buChar char="•"/>
            </a:pPr>
            <a:r>
              <a:rPr lang="en-US" sz="7200" b="0" i="0" dirty="0">
                <a:effectLst/>
              </a:rPr>
              <a:t>New York City has the </a:t>
            </a:r>
            <a:r>
              <a:rPr lang="en-US" sz="7200" b="0" i="0">
                <a:effectLst/>
              </a:rPr>
              <a:t>highest listings </a:t>
            </a:r>
            <a:r>
              <a:rPr lang="en-US" sz="7200"/>
              <a:t>which </a:t>
            </a:r>
            <a:r>
              <a:rPr lang="en-US" sz="7200" dirty="0"/>
              <a:t>is approximately 2000.</a:t>
            </a:r>
          </a:p>
          <a:p>
            <a:pPr indent="-228600">
              <a:lnSpc>
                <a:spcPct val="90000"/>
              </a:lnSpc>
              <a:spcAft>
                <a:spcPts val="600"/>
              </a:spcAft>
              <a:buFont typeface="Arial" panose="020B0604020202020204" pitchFamily="34" charset="0"/>
              <a:buChar char="•"/>
            </a:pPr>
            <a:r>
              <a:rPr lang="en-US" sz="7200" dirty="0"/>
              <a:t> </a:t>
            </a:r>
            <a:r>
              <a:rPr lang="en-US" sz="7200" b="0" i="0" dirty="0">
                <a:effectLst/>
              </a:rPr>
              <a:t>Pacific Grove, which has the lowest Count of </a:t>
            </a:r>
            <a:r>
              <a:rPr lang="en-US" sz="7200" dirty="0"/>
              <a:t>host</a:t>
            </a:r>
            <a:r>
              <a:rPr lang="en-US" sz="7200" b="0" i="0" dirty="0">
                <a:effectLst/>
              </a:rPr>
              <a:t> at 5.</a:t>
            </a:r>
          </a:p>
          <a:p>
            <a:pPr indent="-228600">
              <a:lnSpc>
                <a:spcPct val="90000"/>
              </a:lnSpc>
              <a:spcAft>
                <a:spcPts val="600"/>
              </a:spcAft>
              <a:buFont typeface="Arial" panose="020B0604020202020204" pitchFamily="34" charset="0"/>
              <a:buChar char="•"/>
            </a:pPr>
            <a:r>
              <a:rPr lang="en-US" sz="7200" dirty="0"/>
              <a:t>New York ,Los Angeles, Austin , San Diego and Broward Country are hot selling neighborhoods.</a:t>
            </a:r>
          </a:p>
          <a:p>
            <a:pPr indent="-228600">
              <a:lnSpc>
                <a:spcPct val="90000"/>
              </a:lnSpc>
              <a:spcAft>
                <a:spcPts val="600"/>
              </a:spcAft>
              <a:buFont typeface="Arial" panose="020B0604020202020204" pitchFamily="34" charset="0"/>
              <a:buChar char="•"/>
            </a:pPr>
            <a:r>
              <a:rPr lang="en-US" sz="7200" dirty="0"/>
              <a:t>Each neighborhood has more than 50 listings on an average .</a:t>
            </a:r>
          </a:p>
          <a:p>
            <a:pPr indent="-228600">
              <a:lnSpc>
                <a:spcPct val="90000"/>
              </a:lnSpc>
              <a:spcAft>
                <a:spcPts val="600"/>
              </a:spcAft>
              <a:buFont typeface="Arial" panose="020B0604020202020204" pitchFamily="34" charset="0"/>
              <a:buChar char="•"/>
            </a:pPr>
            <a:endParaRPr lang="en-US" sz="1700" b="0" i="0" dirty="0">
              <a:effectLst/>
            </a:endParaRPr>
          </a:p>
        </p:txBody>
      </p:sp>
      <p:pic>
        <p:nvPicPr>
          <p:cNvPr id="18" name="Picture 17" descr="A screenshot of a computer&#10;&#10;Description automatically generated">
            <a:extLst>
              <a:ext uri="{FF2B5EF4-FFF2-40B4-BE49-F238E27FC236}">
                <a16:creationId xmlns:a16="http://schemas.microsoft.com/office/drawing/2014/main" id="{89A9B17F-6D14-63DC-7DC0-A4A249AB8C73}"/>
              </a:ext>
            </a:extLst>
          </p:cNvPr>
          <p:cNvPicPr>
            <a:picLocks noChangeAspect="1"/>
          </p:cNvPicPr>
          <p:nvPr/>
        </p:nvPicPr>
        <p:blipFill rotWithShape="1">
          <a:blip r:embed="rId2">
            <a:extLst>
              <a:ext uri="{28A0092B-C50C-407E-A947-70E740481C1C}">
                <a14:useLocalDpi xmlns:a14="http://schemas.microsoft.com/office/drawing/2010/main" val="0"/>
              </a:ext>
            </a:extLst>
          </a:blip>
          <a:srcRect l="2367" t="21440" r="7062" b="-804"/>
          <a:stretch/>
        </p:blipFill>
        <p:spPr>
          <a:xfrm>
            <a:off x="4901184" y="1856772"/>
            <a:ext cx="6922008" cy="324503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8800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590472" y="1536164"/>
            <a:ext cx="3553206" cy="1174298"/>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2800" b="0" i="0" dirty="0">
                <a:effectLst/>
                <a:latin typeface="Söhne"/>
              </a:rPr>
              <a:t>Top 10 most frequently reviewed listings in a specific neighborhood</a:t>
            </a:r>
          </a:p>
          <a:p>
            <a:pPr>
              <a:lnSpc>
                <a:spcPct val="90000"/>
              </a:lnSpc>
              <a:spcBef>
                <a:spcPct val="0"/>
              </a:spcBef>
              <a:spcAft>
                <a:spcPts val="600"/>
              </a:spcAft>
            </a:pPr>
            <a:endParaRPr lang="en-US" sz="2800" kern="1200" dirty="0">
              <a:solidFill>
                <a:schemeClr val="tx1"/>
              </a:solidFill>
              <a:effectLst/>
              <a:latin typeface="+mj-lt"/>
              <a:ea typeface="+mj-ea"/>
              <a:cs typeface="+mj-cs"/>
            </a:endParaRP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4" name="TextBox 3">
            <a:extLst>
              <a:ext uri="{FF2B5EF4-FFF2-40B4-BE49-F238E27FC236}">
                <a16:creationId xmlns:a16="http://schemas.microsoft.com/office/drawing/2014/main" id="{DF014177-27A8-D0CF-4D66-888BF109CC56}"/>
              </a:ext>
            </a:extLst>
          </p:cNvPr>
          <p:cNvSpPr txBox="1"/>
          <p:nvPr/>
        </p:nvSpPr>
        <p:spPr>
          <a:xfrm>
            <a:off x="688727" y="2804509"/>
            <a:ext cx="30278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Shadow Hills has the highest average number of reviews per month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Beacon Hill has the lowest average number of reviews per month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﻿Across all top10 neighborhoods, Average of reviews per month ranged from 3.5 to 5 approximately </a:t>
            </a:r>
            <a:endParaRPr lang="en-CA"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55E11A-D437-0383-3EBB-3AD5EBFA0D6A}"/>
              </a:ext>
            </a:extLst>
          </p:cNvPr>
          <p:cNvPicPr>
            <a:picLocks noChangeAspect="1"/>
          </p:cNvPicPr>
          <p:nvPr/>
        </p:nvPicPr>
        <p:blipFill>
          <a:blip r:embed="rId2"/>
          <a:stretch>
            <a:fillRect/>
          </a:stretch>
        </p:blipFill>
        <p:spPr>
          <a:xfrm>
            <a:off x="4918128" y="1518249"/>
            <a:ext cx="6364421" cy="375354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0722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761238"/>
            <a:ext cx="3681222" cy="1700530"/>
          </a:xfrm>
          <a:prstGeom prst="rect">
            <a:avLst/>
          </a:prstGeom>
        </p:spPr>
        <p:txBody>
          <a:bodyPr vert="horz" lIns="91440" tIns="45720" rIns="91440" bIns="45720" rtlCol="0" anchor="ctr">
            <a:normAutofit fontScale="85000" lnSpcReduction="20000"/>
          </a:bodyPr>
          <a:lstStyle/>
          <a:p>
            <a:pPr algn="l"/>
            <a:r>
              <a:rPr lang="en-US" sz="2800" b="0" i="0" dirty="0">
                <a:effectLst/>
                <a:latin typeface="Söhne"/>
              </a:rPr>
              <a:t>Breakdown of neighborhoods based on different price ranges along with the corresponding number of listings</a:t>
            </a: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9" name="Picture 8" descr="A screenshot of a computer&#10;&#10;Description automatically generated">
            <a:extLst>
              <a:ext uri="{FF2B5EF4-FFF2-40B4-BE49-F238E27FC236}">
                <a16:creationId xmlns:a16="http://schemas.microsoft.com/office/drawing/2014/main" id="{902DEC25-E3E6-B755-56F5-5FB744224A40}"/>
              </a:ext>
            </a:extLst>
          </p:cNvPr>
          <p:cNvPicPr>
            <a:picLocks noChangeAspect="1"/>
          </p:cNvPicPr>
          <p:nvPr/>
        </p:nvPicPr>
        <p:blipFill rotWithShape="1">
          <a:blip r:embed="rId2">
            <a:extLst>
              <a:ext uri="{28A0092B-C50C-407E-A947-70E740481C1C}">
                <a14:useLocalDpi xmlns:a14="http://schemas.microsoft.com/office/drawing/2010/main" val="0"/>
              </a:ext>
            </a:extLst>
          </a:blip>
          <a:srcRect l="3045" t="21505" r="36546" b="14797"/>
          <a:stretch/>
        </p:blipFill>
        <p:spPr>
          <a:xfrm>
            <a:off x="4714404" y="1763485"/>
            <a:ext cx="7123837" cy="4161827"/>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8E22C4B2-0632-8D67-0DB8-B010D8BDC7CE}"/>
              </a:ext>
            </a:extLst>
          </p:cNvPr>
          <p:cNvSpPr txBox="1"/>
          <p:nvPr/>
        </p:nvSpPr>
        <p:spPr>
          <a:xfrm>
            <a:off x="340267" y="2718054"/>
            <a:ext cx="3438906"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Decomposition tree </a:t>
            </a:r>
            <a:r>
              <a:rPr lang="en-US" b="0" i="0" dirty="0">
                <a:solidFill>
                  <a:srgbClr val="374151"/>
                </a:solidFill>
                <a:effectLst/>
                <a:latin typeface="Söhne"/>
              </a:rPr>
              <a:t> helps in analyzing the hierarchy and understanding how the price</a:t>
            </a:r>
            <a:r>
              <a:rPr lang="en-US" dirty="0">
                <a:solidFill>
                  <a:srgbClr val="374151"/>
                </a:solidFill>
                <a:latin typeface="Söhne"/>
              </a:rPr>
              <a:t> are determined based on neighborhood</a:t>
            </a:r>
          </a:p>
          <a:p>
            <a:pPr marL="285750" indent="-285750">
              <a:buFont typeface="Arial" panose="020B0604020202020204" pitchFamily="34" charset="0"/>
              <a:buChar char="•"/>
            </a:pPr>
            <a:r>
              <a:rPr lang="en-US" dirty="0">
                <a:solidFill>
                  <a:srgbClr val="374151"/>
                </a:solidFill>
                <a:latin typeface="Söhne"/>
              </a:rPr>
              <a:t>Count of host id represent count of host</a:t>
            </a:r>
          </a:p>
          <a:p>
            <a:endParaRPr lang="en-CA" dirty="0"/>
          </a:p>
        </p:txBody>
      </p:sp>
    </p:spTree>
    <p:extLst>
      <p:ext uri="{BB962C8B-B14F-4D97-AF65-F5344CB8AC3E}">
        <p14:creationId xmlns:p14="http://schemas.microsoft.com/office/powerpoint/2010/main" val="37940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1529080"/>
          </a:xfrm>
          <a:prstGeom prst="rect">
            <a:avLst/>
          </a:prstGeom>
        </p:spPr>
        <p:txBody>
          <a:bodyPr vert="horz" lIns="91440" tIns="45720" rIns="91440" bIns="45720" rtlCol="0" anchor="ctr">
            <a:normAutofit fontScale="85000" lnSpcReduction="10000"/>
          </a:bodyPr>
          <a:lstStyle/>
          <a:p>
            <a:pPr algn="l"/>
            <a:r>
              <a:rPr lang="en-US" sz="2800" b="0" i="0" dirty="0">
                <a:effectLst/>
                <a:latin typeface="Söhne"/>
              </a:rPr>
              <a:t>Growth in the number of listings and reviews evolved throughout the year within each pricing range</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2" name="TextBox 1">
            <a:extLst>
              <a:ext uri="{FF2B5EF4-FFF2-40B4-BE49-F238E27FC236}">
                <a16:creationId xmlns:a16="http://schemas.microsoft.com/office/drawing/2014/main" id="{595B54D0-69F4-8577-6E89-A4CEDD60DD3B}"/>
              </a:ext>
            </a:extLst>
          </p:cNvPr>
          <p:cNvSpPr txBox="1"/>
          <p:nvPr/>
        </p:nvSpPr>
        <p:spPr>
          <a:xfrm>
            <a:off x="371095" y="2596551"/>
            <a:ext cx="3438906" cy="2308324"/>
          </a:xfrm>
          <a:prstGeom prst="rect">
            <a:avLst/>
          </a:prstGeom>
          <a:noFill/>
        </p:spPr>
        <p:txBody>
          <a:bodyPr wrap="square" rtlCol="0">
            <a:spAutoFit/>
          </a:bodyPr>
          <a:lstStyle/>
          <a:p>
            <a:pPr algn="just"/>
            <a:r>
              <a:rPr lang="en-US" sz="1600" b="0" i="0" dirty="0">
                <a:solidFill>
                  <a:srgbClr val="252423"/>
                </a:solidFill>
                <a:effectLst/>
                <a:latin typeface="Segoe UI" panose="020B0502040204020203" pitchFamily="34" charset="0"/>
              </a:rPr>
              <a:t>Average of price and total Average of number_of_reviews are positively correlated with each other.﻿﻿﻿ ﻿﻿</a:t>
            </a:r>
          </a:p>
          <a:p>
            <a:pPr algn="just"/>
            <a:r>
              <a:rPr lang="en-US" sz="1600" b="0" i="0" dirty="0">
                <a:solidFill>
                  <a:srgbClr val="252423"/>
                </a:solidFill>
                <a:effectLst/>
                <a:latin typeface="Segoe UI" panose="020B0502040204020203" pitchFamily="34" charset="0"/>
              </a:rPr>
              <a:t>﻿﻿Average of price for 2023 and 2020 diverged the most when the price_range was high</a:t>
            </a:r>
            <a:r>
              <a:rPr lang="en-US" sz="1600" dirty="0">
                <a:solidFill>
                  <a:srgbClr val="252423"/>
                </a:solidFill>
                <a:latin typeface="Segoe UI" panose="020B0502040204020203" pitchFamily="34" charset="0"/>
              </a:rPr>
              <a:t>.</a:t>
            </a:r>
            <a:endParaRPr lang="en-US" sz="1600" b="0" i="0" dirty="0">
              <a:solidFill>
                <a:srgbClr val="252423"/>
              </a:solidFill>
              <a:effectLst/>
              <a:latin typeface="Segoe UI" panose="020B0502040204020203" pitchFamily="34" charset="0"/>
            </a:endParaRPr>
          </a:p>
          <a:p>
            <a:pPr algn="just"/>
            <a:endParaRPr lang="en-US" sz="1600" dirty="0">
              <a:solidFill>
                <a:srgbClr val="252423"/>
              </a:solidFill>
              <a:latin typeface="Segoe UI" panose="020B0502040204020203" pitchFamily="34" charset="0"/>
            </a:endParaRPr>
          </a:p>
          <a:p>
            <a:pPr algn="just"/>
            <a:r>
              <a:rPr lang="en-US" sz="1600" dirty="0">
                <a:solidFill>
                  <a:srgbClr val="252423"/>
                </a:solidFill>
                <a:latin typeface="Segoe UI" panose="020B0502040204020203" pitchFamily="34" charset="0"/>
              </a:rPr>
              <a:t>As prices are increased, we see increase in number of reviews .</a:t>
            </a:r>
            <a:endParaRPr lang="en-CA" sz="1600" dirty="0"/>
          </a:p>
        </p:txBody>
      </p:sp>
      <p:pic>
        <p:nvPicPr>
          <p:cNvPr id="6" name="Picture 5" descr="A screenshot of a computer&#10;&#10;Description automatically generated">
            <a:extLst>
              <a:ext uri="{FF2B5EF4-FFF2-40B4-BE49-F238E27FC236}">
                <a16:creationId xmlns:a16="http://schemas.microsoft.com/office/drawing/2014/main" id="{31403D6B-42F1-5CEA-0EE7-CE432920DA6C}"/>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19874" r="27547" b="11793"/>
          <a:stretch/>
        </p:blipFill>
        <p:spPr>
          <a:xfrm>
            <a:off x="4714404" y="1399365"/>
            <a:ext cx="6898397" cy="370643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6507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1529080"/>
          </a:xfrm>
          <a:prstGeom prst="rect">
            <a:avLst/>
          </a:prstGeom>
        </p:spPr>
        <p:txBody>
          <a:bodyPr vert="horz" lIns="91440" tIns="45720" rIns="91440" bIns="45720" rtlCol="0" anchor="ctr">
            <a:normAutofit/>
          </a:bodyPr>
          <a:lstStyle/>
          <a:p>
            <a:pPr algn="l"/>
            <a:r>
              <a:rPr lang="en-US" sz="2200" b="0" i="0" dirty="0">
                <a:effectLst/>
                <a:latin typeface="Söhne"/>
              </a:rPr>
              <a:t>Average number of listings managed by individual hosts in a particular city?</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4" name="TextBox 3">
            <a:extLst>
              <a:ext uri="{FF2B5EF4-FFF2-40B4-BE49-F238E27FC236}">
                <a16:creationId xmlns:a16="http://schemas.microsoft.com/office/drawing/2014/main" id="{4F434A53-B98F-3EF7-96F1-368B756192E5}"/>
              </a:ext>
            </a:extLst>
          </p:cNvPr>
          <p:cNvSpPr txBox="1"/>
          <p:nvPr/>
        </p:nvSpPr>
        <p:spPr>
          <a:xfrm>
            <a:off x="207034" y="2718053"/>
            <a:ext cx="4313208"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252423"/>
                </a:solidFill>
                <a:effectLst/>
                <a:latin typeface="Times New Roman" panose="02020603050405020304" pitchFamily="18" charset="0"/>
                <a:cs typeface="Times New Roman" panose="02020603050405020304" pitchFamily="18" charset="0"/>
              </a:rPr>
              <a:t>At 3.04, Broward County has the highest average of </a:t>
            </a:r>
            <a:r>
              <a:rPr lang="en-US" sz="1600" b="0" i="0" dirty="0" err="1">
                <a:solidFill>
                  <a:srgbClr val="252423"/>
                </a:solidFill>
                <a:effectLst/>
                <a:latin typeface="Times New Roman" panose="02020603050405020304" pitchFamily="18" charset="0"/>
                <a:cs typeface="Times New Roman" panose="02020603050405020304" pitchFamily="18" charset="0"/>
              </a:rPr>
              <a:t>host_listings_count</a:t>
            </a:r>
            <a:r>
              <a:rPr lang="en-US" sz="1600" b="0" i="0" dirty="0">
                <a:solidFill>
                  <a:srgbClr val="252423"/>
                </a:solidFill>
                <a:effectLst/>
                <a:latin typeface="Times New Roman" panose="02020603050405020304" pitchFamily="18" charset="0"/>
                <a:cs typeface="Times New Roman" panose="02020603050405020304" pitchFamily="18" charset="0"/>
              </a:rPr>
              <a:t> and </a:t>
            </a:r>
            <a:r>
              <a:rPr lang="en-US" sz="1600" dirty="0">
                <a:solidFill>
                  <a:srgbClr val="252423"/>
                </a:solidFill>
                <a:latin typeface="Times New Roman" panose="02020603050405020304" pitchFamily="18" charset="0"/>
                <a:cs typeface="Times New Roman" panose="02020603050405020304" pitchFamily="18" charset="0"/>
              </a:rPr>
              <a:t>is </a:t>
            </a:r>
            <a:r>
              <a:rPr lang="en-US" sz="1600" b="0" i="0" dirty="0">
                <a:solidFill>
                  <a:srgbClr val="252423"/>
                </a:solidFill>
                <a:effectLst/>
                <a:latin typeface="Times New Roman" panose="02020603050405020304" pitchFamily="18" charset="0"/>
                <a:cs typeface="Times New Roman" panose="02020603050405020304" pitchFamily="18" charset="0"/>
              </a:rPr>
              <a:t>46.88% higher than Salem, which has the lowest Average of calculated_host_listings_count at 2.07.</a:t>
            </a:r>
          </a:p>
          <a:p>
            <a:endParaRPr lang="en-US" sz="1600" b="0" i="0" dirty="0">
              <a:solidFill>
                <a:srgbClr val="25242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252423"/>
                </a:solidFill>
                <a:effectLst/>
                <a:latin typeface="Times New Roman" panose="02020603050405020304" pitchFamily="18" charset="0"/>
                <a:cs typeface="Times New Roman" panose="02020603050405020304" pitchFamily="18" charset="0"/>
              </a:rPr>
              <a:t>﻿Across all 10 city, Average of calculated_host_listings_count ranged from 2 to 3 approximately .</a:t>
            </a:r>
            <a:endParaRPr lang="en-CA" sz="1600" dirty="0">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E5BCA583-8D69-1558-94E0-C50CEC983F85}"/>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1076" r="29821" b="14227"/>
          <a:stretch/>
        </p:blipFill>
        <p:spPr>
          <a:xfrm>
            <a:off x="4672638" y="1426547"/>
            <a:ext cx="7022932" cy="369596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81913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r>
              <a:rPr lang="en-CA" kern="1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Popularity trend : </a:t>
            </a:r>
            <a:endParaRPr lang="en-CA"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7" name="Picture 6" descr="A screenshot of a computer&#10;&#10;Description automatically generated">
            <a:extLst>
              <a:ext uri="{FF2B5EF4-FFF2-40B4-BE49-F238E27FC236}">
                <a16:creationId xmlns:a16="http://schemas.microsoft.com/office/drawing/2014/main" id="{7FCA46EF-8B15-90B2-1C61-B5F854312ACB}"/>
              </a:ext>
            </a:extLst>
          </p:cNvPr>
          <p:cNvPicPr>
            <a:picLocks noChangeAspect="1"/>
          </p:cNvPicPr>
          <p:nvPr/>
        </p:nvPicPr>
        <p:blipFill rotWithShape="1">
          <a:blip r:embed="rId2">
            <a:extLst>
              <a:ext uri="{28A0092B-C50C-407E-A947-70E740481C1C}">
                <a14:useLocalDpi xmlns:a14="http://schemas.microsoft.com/office/drawing/2010/main" val="0"/>
              </a:ext>
            </a:extLst>
          </a:blip>
          <a:srcRect l="4674" t="20501" r="27601" b="9648"/>
          <a:stretch/>
        </p:blipFill>
        <p:spPr>
          <a:xfrm>
            <a:off x="4817623" y="1650005"/>
            <a:ext cx="6584385" cy="3639370"/>
          </a:xfrm>
          <a:prstGeom prst="rect">
            <a:avLst/>
          </a:prstGeom>
          <a:ln w="2286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CAB8348E-0F58-D594-5FE0-4743A1596686}"/>
              </a:ext>
            </a:extLst>
          </p:cNvPr>
          <p:cNvSpPr txBox="1"/>
          <p:nvPr/>
        </p:nvSpPr>
        <p:spPr>
          <a:xfrm>
            <a:off x="603789" y="2940220"/>
            <a:ext cx="311419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Entire home/apt is the most popular followed by private rooms.</a:t>
            </a:r>
          </a:p>
          <a:p>
            <a:pPr marL="285750" indent="-285750">
              <a:buFont typeface="Arial" panose="020B0604020202020204" pitchFamily="34" charset="0"/>
              <a:buChar char="•"/>
            </a:pPr>
            <a:r>
              <a:rPr lang="en-US" dirty="0"/>
              <a:t> Demand of hotel room and share room is negligible.</a:t>
            </a:r>
            <a:endParaRPr lang="en-CA" dirty="0"/>
          </a:p>
        </p:txBody>
      </p:sp>
    </p:spTree>
    <p:extLst>
      <p:ext uri="{BB962C8B-B14F-4D97-AF65-F5344CB8AC3E}">
        <p14:creationId xmlns:p14="http://schemas.microsoft.com/office/powerpoint/2010/main" val="4231256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1055152"/>
            <a:ext cx="3261708" cy="769011"/>
          </a:xfrm>
          <a:prstGeom prst="rect">
            <a:avLst/>
          </a:prstGeom>
        </p:spPr>
        <p:txBody>
          <a:bodyPr vert="horz" lIns="91440" tIns="45720" rIns="91440" bIns="45720" rtlCol="0" anchor="ctr">
            <a:normAutofit/>
          </a:bodyPr>
          <a:lstStyle/>
          <a:p>
            <a:pPr algn="l"/>
            <a:r>
              <a:rPr lang="en-US" sz="2200" dirty="0">
                <a:latin typeface="Söhne"/>
              </a:rPr>
              <a:t>A</a:t>
            </a:r>
            <a:r>
              <a:rPr lang="en-US" sz="2200" b="0" i="0" dirty="0">
                <a:effectLst/>
                <a:latin typeface="Söhne"/>
              </a:rPr>
              <a:t>vailability by Room Type</a:t>
            </a: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255268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6" name="Picture 5" descr="A screenshot of a computer&#10;&#10;Description automatically generated">
            <a:extLst>
              <a:ext uri="{FF2B5EF4-FFF2-40B4-BE49-F238E27FC236}">
                <a16:creationId xmlns:a16="http://schemas.microsoft.com/office/drawing/2014/main" id="{B395AD3A-7575-AC3F-AA37-291980382BC2}"/>
              </a:ext>
            </a:extLst>
          </p:cNvPr>
          <p:cNvPicPr>
            <a:picLocks noChangeAspect="1"/>
          </p:cNvPicPr>
          <p:nvPr/>
        </p:nvPicPr>
        <p:blipFill rotWithShape="1">
          <a:blip r:embed="rId2">
            <a:extLst>
              <a:ext uri="{28A0092B-C50C-407E-A947-70E740481C1C}">
                <a14:useLocalDpi xmlns:a14="http://schemas.microsoft.com/office/drawing/2010/main" val="0"/>
              </a:ext>
            </a:extLst>
          </a:blip>
          <a:srcRect l="4689" t="19852" r="27963" b="7894"/>
          <a:stretch/>
        </p:blipFill>
        <p:spPr>
          <a:xfrm>
            <a:off x="4723548" y="1476045"/>
            <a:ext cx="6909671" cy="397262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E0169BC3-9FA9-E4AA-076A-50B4C055622F}"/>
              </a:ext>
            </a:extLst>
          </p:cNvPr>
          <p:cNvSpPr txBox="1"/>
          <p:nvPr/>
        </p:nvSpPr>
        <p:spPr>
          <a:xfrm>
            <a:off x="304182" y="2080450"/>
            <a:ext cx="3474991"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Low  availability describe </a:t>
            </a:r>
            <a:r>
              <a:rPr lang="en-US" dirty="0">
                <a:solidFill>
                  <a:srgbClr val="252423"/>
                </a:solidFill>
                <a:latin typeface="Segoe UI" panose="020B0502040204020203" pitchFamily="34" charset="0"/>
              </a:rPr>
              <a:t>the maximum occupancy</a:t>
            </a:r>
          </a:p>
          <a:p>
            <a:pPr marL="285750" indent="-285750">
              <a:buFont typeface="Arial" panose="020B0604020202020204" pitchFamily="34" charset="0"/>
              <a:buChar char="•"/>
            </a:pPr>
            <a:r>
              <a:rPr lang="en-US" dirty="0">
                <a:solidFill>
                  <a:srgbClr val="252423"/>
                </a:solidFill>
                <a:latin typeface="Segoe UI" panose="020B0502040204020203" pitchFamily="34" charset="0"/>
              </a:rPr>
              <a:t> Shared rooms has highest availability (70%)but lowest in demand followed by private rooms (45%)</a:t>
            </a:r>
          </a:p>
          <a:p>
            <a:pPr marL="285750" indent="-285750">
              <a:buFont typeface="Arial" panose="020B0604020202020204" pitchFamily="34" charset="0"/>
              <a:buChar char="•"/>
            </a:pPr>
            <a:r>
              <a:rPr lang="en-US" dirty="0">
                <a:solidFill>
                  <a:srgbClr val="252423"/>
                </a:solidFill>
                <a:latin typeface="Segoe UI" panose="020B0502040204020203" pitchFamily="34" charset="0"/>
              </a:rPr>
              <a:t>Entire rooms have low availability approximately 40% and always in high demand.</a:t>
            </a:r>
          </a:p>
          <a:p>
            <a:pPr marL="285750" indent="-285750">
              <a:buFont typeface="Arial" panose="020B0604020202020204" pitchFamily="34" charset="0"/>
              <a:buChar char="•"/>
            </a:pPr>
            <a:r>
              <a:rPr lang="en-US" dirty="0">
                <a:solidFill>
                  <a:srgbClr val="252423"/>
                </a:solidFill>
                <a:latin typeface="Segoe UI" panose="020B0502040204020203" pitchFamily="34" charset="0"/>
              </a:rPr>
              <a:t>Hotel rooms have high availability of 37% (approx.)</a:t>
            </a:r>
          </a:p>
          <a:p>
            <a:pPr marL="285750" indent="-285750">
              <a:buFont typeface="Arial" panose="020B0604020202020204" pitchFamily="34" charset="0"/>
              <a:buChar char="•"/>
            </a:pPr>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CA" dirty="0"/>
          </a:p>
        </p:txBody>
      </p:sp>
    </p:spTree>
    <p:extLst>
      <p:ext uri="{BB962C8B-B14F-4D97-AF65-F5344CB8AC3E}">
        <p14:creationId xmlns:p14="http://schemas.microsoft.com/office/powerpoint/2010/main" val="176822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r>
              <a:rPr lang="en-CA" kern="1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Number of reviews based on minimum nights spent in Airbnb</a:t>
            </a:r>
            <a:endParaRPr lang="en-CA"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128016" y="2718054"/>
            <a:ext cx="3681984"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4" name="Picture 3" descr="A screenshot of a computer&#10;&#10;Description automatically generated">
            <a:extLst>
              <a:ext uri="{FF2B5EF4-FFF2-40B4-BE49-F238E27FC236}">
                <a16:creationId xmlns:a16="http://schemas.microsoft.com/office/drawing/2014/main" id="{C6241744-A851-F131-11AB-4C5894962AEE}"/>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0192" r="26684" b="8640"/>
          <a:stretch/>
        </p:blipFill>
        <p:spPr>
          <a:xfrm>
            <a:off x="4826766" y="1538848"/>
            <a:ext cx="6841097" cy="3780304"/>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D085B321-56D5-2191-120F-0D1C1D1ED46A}"/>
              </a:ext>
            </a:extLst>
          </p:cNvPr>
          <p:cNvSpPr txBox="1"/>
          <p:nvPr/>
        </p:nvSpPr>
        <p:spPr>
          <a:xfrm>
            <a:off x="395892" y="2855343"/>
            <a:ext cx="361539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252423"/>
                </a:solidFill>
                <a:latin typeface="Segoe UI" panose="020B0502040204020203" pitchFamily="34" charset="0"/>
              </a:rPr>
              <a:t>Accommodations where People staying for 2 to 3 nights have received more number of ratings as compared to longer stays in the rented place .</a:t>
            </a:r>
          </a:p>
          <a:p>
            <a:pPr marL="285750" indent="-285750">
              <a:buFont typeface="Arial" panose="020B0604020202020204" pitchFamily="34" charset="0"/>
              <a:buChar char="•"/>
            </a:pPr>
            <a:endParaRPr lang="en-CA" sz="1600" dirty="0"/>
          </a:p>
        </p:txBody>
      </p:sp>
    </p:spTree>
    <p:extLst>
      <p:ext uri="{BB962C8B-B14F-4D97-AF65-F5344CB8AC3E}">
        <p14:creationId xmlns:p14="http://schemas.microsoft.com/office/powerpoint/2010/main" val="3994329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08582-1F2F-5C0D-4B60-F11CA9D8E45B}"/>
              </a:ext>
            </a:extLst>
          </p:cNvPr>
          <p:cNvSpPr txBox="1"/>
          <p:nvPr/>
        </p:nvSpPr>
        <p:spPr>
          <a:xfrm>
            <a:off x="5234472" y="186613"/>
            <a:ext cx="5467739" cy="6901185"/>
          </a:xfrm>
          <a:prstGeom prst="rect">
            <a:avLst/>
          </a:prstGeom>
          <a:noFill/>
        </p:spPr>
        <p:txBody>
          <a:bodyPr wrap="square">
            <a:spAutoFit/>
          </a:bodyPr>
          <a:lstStyle/>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Searching of Dataset: Nikhil Teotia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Identifying problem statements – all 3 team members.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 cleaning: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2020-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2023 –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 modelling: Zahraa </a:t>
            </a:r>
            <a:endParaRPr lang="en-CA" sz="1400" kern="100" dirty="0">
              <a:latin typeface="Calibri" panose="020F0502020204030204" pitchFamily="34" charset="0"/>
              <a:ea typeface="Calibri" panose="020F0502020204030204" pitchFamily="34" charset="0"/>
              <a:cs typeface="Mangal" panose="02040503050203030202" pitchFamily="18" charset="0"/>
            </a:endParaRPr>
          </a:p>
          <a:p>
            <a:pPr lvl="0">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Modelling techniques: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Linear regression, Decision Tree –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Logistic Regression, Neural network – Nikhil</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Future price prediction –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914400">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Visualization Reports:</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2020: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2023: Nikhil Teotia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Final dashboard: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Presentation Creation: Priyanka  Final report: Nikhil Teotia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ts val="2040"/>
              </a:lnSpc>
              <a:spcAft>
                <a:spcPts val="900"/>
              </a:spcAft>
            </a:pPr>
            <a:r>
              <a:rPr lang="en-CA" sz="1600" kern="0" dirty="0">
                <a:solidFill>
                  <a:srgbClr val="080A0D"/>
                </a:solidFill>
                <a:effectLst/>
                <a:latin typeface="Arial" panose="020B0604020202020204" pitchFamily="34" charset="0"/>
                <a:ea typeface="Times New Roman" panose="02020603050405020304" pitchFamily="18"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ts val="2040"/>
              </a:lnSpc>
              <a:spcAft>
                <a:spcPts val="900"/>
              </a:spcAft>
            </a:pPr>
            <a:r>
              <a:rPr lang="en-CA" sz="1600" kern="0" dirty="0">
                <a:solidFill>
                  <a:srgbClr val="080A0D"/>
                </a:solidFill>
                <a:effectLst/>
                <a:latin typeface="Arial" panose="020B0604020202020204" pitchFamily="34" charset="0"/>
                <a:ea typeface="Times New Roman" panose="02020603050405020304" pitchFamily="18"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descr="A flag in the shape of a map&#10;&#10;Description automatically generated">
            <a:extLst>
              <a:ext uri="{FF2B5EF4-FFF2-40B4-BE49-F238E27FC236}">
                <a16:creationId xmlns:a16="http://schemas.microsoft.com/office/drawing/2014/main" id="{CC90A2DF-1193-FFAC-F891-92E6D4EC91D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720" r="1" b="10812"/>
          <a:stretch/>
        </p:blipFill>
        <p:spPr>
          <a:xfrm>
            <a:off x="838083" y="1436915"/>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62720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491706" y="932688"/>
            <a:ext cx="2665562" cy="646331"/>
          </a:xfrm>
          <a:prstGeom prst="rect">
            <a:avLst/>
          </a:prstGeom>
          <a:noFill/>
        </p:spPr>
        <p:txBody>
          <a:bodyPr wrap="square" rtlCol="0">
            <a:spAutoFit/>
          </a:bodyPr>
          <a:lstStyle/>
          <a:p>
            <a:r>
              <a:rPr lang="en-US" dirty="0"/>
              <a:t>List of top rated and least  rated Host</a:t>
            </a:r>
            <a:endParaRPr lang="en-CA" dirty="0"/>
          </a:p>
        </p:txBody>
      </p:sp>
      <p:pic>
        <p:nvPicPr>
          <p:cNvPr id="9" name="Picture 8" descr="A screenshot of a computer&#10;&#10;Description automatically generated">
            <a:extLst>
              <a:ext uri="{FF2B5EF4-FFF2-40B4-BE49-F238E27FC236}">
                <a16:creationId xmlns:a16="http://schemas.microsoft.com/office/drawing/2014/main" id="{1CA9350F-0511-BBE9-8529-AAF5A7760FFF}"/>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0752" r="27449" b="7514"/>
          <a:stretch/>
        </p:blipFill>
        <p:spPr>
          <a:xfrm>
            <a:off x="4817623" y="1579019"/>
            <a:ext cx="7001207" cy="3702108"/>
          </a:xfrm>
          <a:prstGeom prst="rect">
            <a:avLst/>
          </a:prstGeom>
          <a:ln w="2286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D242D47A-E0CB-F3E0-54B4-41D583E86CBB}"/>
              </a:ext>
            </a:extLst>
          </p:cNvPr>
          <p:cNvSpPr txBox="1"/>
          <p:nvPr/>
        </p:nvSpPr>
        <p:spPr>
          <a:xfrm>
            <a:off x="629728" y="2795420"/>
            <a:ext cx="252754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Listing of host’s names  based on top reviews by customers , city, room type and neighborhood it belongs .</a:t>
            </a:r>
          </a:p>
          <a:p>
            <a:r>
              <a:rPr lang="en-US" dirty="0">
                <a:latin typeface="Times New Roman" panose="02020603050405020304" pitchFamily="18" charset="0"/>
                <a:cs typeface="Times New Roman" panose="02020603050405020304" pitchFamily="18" charset="0"/>
              </a:rPr>
              <a:t>Ex: Berry &amp; Sherry , Alan are top rated hosts.</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37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w angle view of tall buildings&#10;&#10;Description automatically generated">
            <a:extLst>
              <a:ext uri="{FF2B5EF4-FFF2-40B4-BE49-F238E27FC236}">
                <a16:creationId xmlns:a16="http://schemas.microsoft.com/office/drawing/2014/main" id="{CD6B1539-46E6-2546-EDA3-E5F65DEE54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 name="TextBox 1">
            <a:extLst>
              <a:ext uri="{FF2B5EF4-FFF2-40B4-BE49-F238E27FC236}">
                <a16:creationId xmlns:a16="http://schemas.microsoft.com/office/drawing/2014/main" id="{9C698557-9ECC-99E2-4E8C-4A03B6491645}"/>
              </a:ext>
            </a:extLst>
          </p:cNvPr>
          <p:cNvSpPr txBox="1"/>
          <p:nvPr/>
        </p:nvSpPr>
        <p:spPr>
          <a:xfrm>
            <a:off x="7281555" y="1355271"/>
            <a:ext cx="4140013" cy="3053443"/>
          </a:xfrm>
          <a:prstGeom prst="rect">
            <a:avLst/>
          </a:prstGeom>
        </p:spPr>
        <p:txBody>
          <a:bodyPr vert="horz" lIns="91440" tIns="45720" rIns="91440" bIns="45720" rtlCol="0">
            <a:noAutofit/>
          </a:bodyPr>
          <a:lstStyle/>
          <a:p>
            <a:pPr algn="ctr">
              <a:lnSpc>
                <a:spcPct val="90000"/>
              </a:lnSpc>
              <a:spcBef>
                <a:spcPct val="0"/>
              </a:spcBef>
              <a:spcAft>
                <a:spcPts val="600"/>
              </a:spcAft>
            </a:pPr>
            <a:r>
              <a:rPr lang="en-US" sz="6000" spc="-50" dirty="0"/>
              <a:t>STORY</a:t>
            </a:r>
          </a:p>
          <a:p>
            <a:pPr algn="ctr">
              <a:lnSpc>
                <a:spcPct val="90000"/>
              </a:lnSpc>
              <a:spcBef>
                <a:spcPct val="0"/>
              </a:spcBef>
              <a:spcAft>
                <a:spcPts val="600"/>
              </a:spcAft>
            </a:pPr>
            <a:r>
              <a:rPr lang="en-US" sz="6000" spc="-50" dirty="0"/>
              <a:t>&amp;</a:t>
            </a:r>
          </a:p>
          <a:p>
            <a:pPr algn="ctr">
              <a:lnSpc>
                <a:spcPct val="90000"/>
              </a:lnSpc>
              <a:spcBef>
                <a:spcPct val="0"/>
              </a:spcBef>
              <a:spcAft>
                <a:spcPts val="600"/>
              </a:spcAft>
            </a:pPr>
            <a:r>
              <a:rPr lang="en-US" sz="6000" spc="-50" dirty="0"/>
              <a:t>DASHBOARD</a:t>
            </a:r>
          </a:p>
        </p:txBody>
      </p:sp>
    </p:spTree>
    <p:extLst>
      <p:ext uri="{BB962C8B-B14F-4D97-AF65-F5344CB8AC3E}">
        <p14:creationId xmlns:p14="http://schemas.microsoft.com/office/powerpoint/2010/main" val="63680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0E0-4C06-E2F7-E8D5-CE05B4B3570F}"/>
              </a:ext>
            </a:extLst>
          </p:cNvPr>
          <p:cNvSpPr txBox="1"/>
          <p:nvPr/>
        </p:nvSpPr>
        <p:spPr>
          <a:xfrm>
            <a:off x="2510974" y="470149"/>
            <a:ext cx="62888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STORY 1 </a:t>
            </a:r>
            <a:endParaRPr kumimoji="0" lang="en-CA"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470263" y="957161"/>
            <a:ext cx="11188338"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For individuals planning to buy a house, the challenge is to identify neighborhoods with high demand and revenue potential. This involves analyzing various factors, including local market trends, property value growth from 2020 to 2023, and key amenities in different areas. The objective is to make informed decisions on where to invest based on future growth prospects and current market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2"/>
          <a:srcRect l="11179" t="23303" r="41433" b="30089"/>
          <a:stretch/>
        </p:blipFill>
        <p:spPr>
          <a:xfrm>
            <a:off x="6162914" y="3500846"/>
            <a:ext cx="5495688" cy="3038931"/>
          </a:xfrm>
          <a:prstGeom prst="rect">
            <a:avLst/>
          </a:prstGeom>
        </p:spPr>
      </p:pic>
      <p:sp>
        <p:nvSpPr>
          <p:cNvPr id="7" name="TextBox 6"/>
          <p:cNvSpPr txBox="1"/>
          <p:nvPr/>
        </p:nvSpPr>
        <p:spPr>
          <a:xfrm>
            <a:off x="470263" y="2398395"/>
            <a:ext cx="11188338"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a:t>
            </a:r>
            <a:r>
              <a:rPr lang="en-US" dirty="0">
                <a:solidFill>
                  <a:prstClr val="black"/>
                </a:solidFill>
                <a:latin typeface="Calibri" panose="020F0502020204030204"/>
              </a:rPr>
              <a:t>here are the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most visited cities in the USA.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Looks like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New York, Los Angeles, Austin, San Diego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 the highest number of listings.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San Diego</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as </a:t>
            </a:r>
            <a:r>
              <a:rPr lang="en-US" sz="2000" dirty="0">
                <a:solidFill>
                  <a:prstClr val="black"/>
                </a:solidFill>
                <a:latin typeface="Calibri" panose="020F0502020204030204"/>
              </a:rPr>
              <a:t>the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target city.</a:t>
            </a:r>
          </a:p>
        </p:txBody>
      </p:sp>
      <p:pic>
        <p:nvPicPr>
          <p:cNvPr id="8" name="Picture 7"/>
          <p:cNvPicPr>
            <a:picLocks noChangeAspect="1"/>
          </p:cNvPicPr>
          <p:nvPr/>
        </p:nvPicPr>
        <p:blipFill rotWithShape="1">
          <a:blip r:embed="rId3"/>
          <a:srcRect l="36480" t="22947" r="41433" b="53661"/>
          <a:stretch/>
        </p:blipFill>
        <p:spPr>
          <a:xfrm>
            <a:off x="745432" y="3500846"/>
            <a:ext cx="5103545" cy="3038931"/>
          </a:xfrm>
          <a:prstGeom prst="rect">
            <a:avLst/>
          </a:prstGeom>
        </p:spPr>
      </p:pic>
    </p:spTree>
    <p:extLst>
      <p:ext uri="{BB962C8B-B14F-4D97-AF65-F5344CB8AC3E}">
        <p14:creationId xmlns:p14="http://schemas.microsoft.com/office/powerpoint/2010/main" val="3413109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191" t="52494" r="67849" b="25426"/>
          <a:stretch/>
        </p:blipFill>
        <p:spPr>
          <a:xfrm>
            <a:off x="7158446" y="2342047"/>
            <a:ext cx="4385178" cy="2903427"/>
          </a:xfrm>
          <a:prstGeom prst="rect">
            <a:avLst/>
          </a:prstGeom>
        </p:spPr>
      </p:pic>
      <p:sp>
        <p:nvSpPr>
          <p:cNvPr id="12" name="TextBox 11"/>
          <p:cNvSpPr txBox="1"/>
          <p:nvPr/>
        </p:nvSpPr>
        <p:spPr>
          <a:xfrm>
            <a:off x="21004" y="5480605"/>
            <a:ext cx="119002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selecting San Diego, the chart shows that it has 2.35 listings per host, which gives a good hint about the potential of revenue and expand of the business.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Also, these are the statistics for San Diego per night and the growth from 2020 to 2023 for same listings! Looks good.</a:t>
            </a:r>
          </a:p>
        </p:txBody>
      </p:sp>
      <p:sp>
        <p:nvSpPr>
          <p:cNvPr id="18" name="Down Arrow 17"/>
          <p:cNvSpPr/>
          <p:nvPr/>
        </p:nvSpPr>
        <p:spPr>
          <a:xfrm>
            <a:off x="5801992" y="1121815"/>
            <a:ext cx="296280" cy="397969"/>
          </a:xfrm>
          <a:prstGeom prst="down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a:srcRect l="36056" t="25937" r="32041" b="48065"/>
          <a:stretch/>
        </p:blipFill>
        <p:spPr>
          <a:xfrm>
            <a:off x="179823" y="2342047"/>
            <a:ext cx="6337091" cy="2903427"/>
          </a:xfrm>
          <a:prstGeom prst="rect">
            <a:avLst/>
          </a:prstGeom>
        </p:spPr>
      </p:pic>
      <p:pic>
        <p:nvPicPr>
          <p:cNvPr id="22" name="Picture 21"/>
          <p:cNvPicPr>
            <a:picLocks noChangeAspect="1"/>
          </p:cNvPicPr>
          <p:nvPr/>
        </p:nvPicPr>
        <p:blipFill rotWithShape="1">
          <a:blip r:embed="rId5"/>
          <a:srcRect l="9614" t="17285" r="50234" b="75843"/>
          <a:stretch/>
        </p:blipFill>
        <p:spPr>
          <a:xfrm>
            <a:off x="2108806" y="1602654"/>
            <a:ext cx="7682652" cy="739392"/>
          </a:xfrm>
          <a:prstGeom prst="rect">
            <a:avLst/>
          </a:prstGeom>
        </p:spPr>
      </p:pic>
      <p:pic>
        <p:nvPicPr>
          <p:cNvPr id="23" name="Picture 22"/>
          <p:cNvPicPr>
            <a:picLocks noChangeAspect="1"/>
          </p:cNvPicPr>
          <p:nvPr/>
        </p:nvPicPr>
        <p:blipFill rotWithShape="1">
          <a:blip r:embed="rId6"/>
          <a:srcRect l="9394" t="17273" r="50558" b="76042"/>
          <a:stretch/>
        </p:blipFill>
        <p:spPr>
          <a:xfrm>
            <a:off x="2108806" y="314013"/>
            <a:ext cx="7724660" cy="724932"/>
          </a:xfrm>
          <a:prstGeom prst="rect">
            <a:avLst/>
          </a:prstGeom>
        </p:spPr>
      </p:pic>
    </p:spTree>
    <p:extLst>
      <p:ext uri="{BB962C8B-B14F-4D97-AF65-F5344CB8AC3E}">
        <p14:creationId xmlns:p14="http://schemas.microsoft.com/office/powerpoint/2010/main" val="166357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10997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Lynwood Hills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has only 1 listing, which is not a good reputation for the neighborhood.</a:t>
            </a:r>
            <a:endPar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51525" y="454716"/>
            <a:ext cx="12088949" cy="722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this is list of neighborhoods that are frequently rated and have highest number of reviews per month, we will choose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Lynwood Hills.</a:t>
            </a:r>
          </a:p>
        </p:txBody>
      </p:sp>
      <p:pic>
        <p:nvPicPr>
          <p:cNvPr id="7" name="Picture 6"/>
          <p:cNvPicPr>
            <a:picLocks noChangeAspect="1"/>
          </p:cNvPicPr>
          <p:nvPr/>
        </p:nvPicPr>
        <p:blipFill rotWithShape="1">
          <a:blip r:embed="rId2"/>
          <a:srcRect l="14526" t="31896" r="32040" b="22072"/>
          <a:stretch/>
        </p:blipFill>
        <p:spPr>
          <a:xfrm>
            <a:off x="1161143" y="1177116"/>
            <a:ext cx="9869712" cy="4780322"/>
          </a:xfrm>
          <a:prstGeom prst="rect">
            <a:avLst/>
          </a:prstGeom>
        </p:spPr>
      </p:pic>
    </p:spTree>
    <p:extLst>
      <p:ext uri="{BB962C8B-B14F-4D97-AF65-F5344CB8AC3E}">
        <p14:creationId xmlns:p14="http://schemas.microsoft.com/office/powerpoint/2010/main" val="7229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1" y="880759"/>
            <a:ext cx="3759198"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a:t>
            </a:r>
            <a:r>
              <a:rPr lang="en-US" dirty="0">
                <a:solidFill>
                  <a:prstClr val="black"/>
                </a:solidFill>
                <a:latin typeface="Calibri" panose="020F0502020204030204"/>
              </a:rPr>
              <a:t>search 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find a neighborhood that match </a:t>
            </a:r>
            <a:r>
              <a:rPr lang="en-US" dirty="0">
                <a:solidFill>
                  <a:prstClr val="black"/>
                </a:solidFill>
                <a:latin typeface="Calibri" panose="020F0502020204030204"/>
              </a:rPr>
              <a:t>the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will choose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Grant Hills</a:t>
            </a:r>
          </a:p>
        </p:txBody>
      </p:sp>
      <p:sp>
        <p:nvSpPr>
          <p:cNvPr id="5" name="TextBox 4"/>
          <p:cNvSpPr txBox="1"/>
          <p:nvPr/>
        </p:nvSpPr>
        <p:spPr>
          <a:xfrm>
            <a:off x="1" y="4763697"/>
            <a:ext cx="12192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Now that we have selected a neighborhood, we can start studying the pricing strategy and customer preference.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 First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 will show case a story for the second problem statement and then study the pricing strategy as both will have the same steps.</a:t>
            </a:r>
          </a:p>
        </p:txBody>
      </p:sp>
      <p:pic>
        <p:nvPicPr>
          <p:cNvPr id="7" name="Picture 6"/>
          <p:cNvPicPr>
            <a:picLocks noChangeAspect="1"/>
          </p:cNvPicPr>
          <p:nvPr/>
        </p:nvPicPr>
        <p:blipFill rotWithShape="1">
          <a:blip r:embed="rId3"/>
          <a:srcRect l="15641" t="31300" r="31594" b="20486"/>
          <a:stretch/>
        </p:blipFill>
        <p:spPr>
          <a:xfrm>
            <a:off x="3962398" y="333830"/>
            <a:ext cx="8080097" cy="4151085"/>
          </a:xfrm>
          <a:prstGeom prst="rect">
            <a:avLst/>
          </a:prstGeom>
        </p:spPr>
      </p:pic>
    </p:spTree>
    <p:extLst>
      <p:ext uri="{BB962C8B-B14F-4D97-AF65-F5344CB8AC3E}">
        <p14:creationId xmlns:p14="http://schemas.microsoft.com/office/powerpoint/2010/main" val="393706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0E0-4C06-E2F7-E8D5-CE05B4B3570F}"/>
              </a:ext>
            </a:extLst>
          </p:cNvPr>
          <p:cNvSpPr txBox="1"/>
          <p:nvPr/>
        </p:nvSpPr>
        <p:spPr>
          <a:xfrm>
            <a:off x="2248678" y="587829"/>
            <a:ext cx="6288832" cy="523220"/>
          </a:xfrm>
          <a:prstGeom prst="rect">
            <a:avLst/>
          </a:prstGeom>
          <a:noFill/>
        </p:spPr>
        <p:txBody>
          <a:bodyPr wrap="square" rtlCol="0">
            <a:spAutoFit/>
          </a:bodyPr>
          <a:lstStyle/>
          <a:p>
            <a:pPr algn="ctr"/>
            <a:r>
              <a:rPr lang="en-US" sz="2800" b="1" dirty="0"/>
              <a:t>STORY 2</a:t>
            </a:r>
            <a:endParaRPr lang="en-CA" sz="2800" b="1" dirty="0"/>
          </a:p>
        </p:txBody>
      </p:sp>
      <p:sp>
        <p:nvSpPr>
          <p:cNvPr id="3" name="TextBox 2"/>
          <p:cNvSpPr txBox="1"/>
          <p:nvPr/>
        </p:nvSpPr>
        <p:spPr>
          <a:xfrm>
            <a:off x="470263" y="957161"/>
            <a:ext cx="11188338" cy="1600438"/>
          </a:xfrm>
          <a:prstGeom prst="rect">
            <a:avLst/>
          </a:prstGeom>
          <a:noFill/>
        </p:spPr>
        <p:txBody>
          <a:bodyPr wrap="square" rtlCol="0">
            <a:spAutoFit/>
          </a:bodyPr>
          <a:lstStyle/>
          <a:p>
            <a:r>
              <a:rPr lang="en-US" sz="2000" b="1" dirty="0"/>
              <a:t>In the context of owning a house and potentially renting out a room, the challenge is to develop an effective pricing strategy that aligns with the local real estate market, considering factors such as property features, neighborhood demand, and guest preferences. The goal is to optimize the property's rental potential while maintaining competitiveness in the market.</a:t>
            </a:r>
          </a:p>
          <a:p>
            <a:endParaRPr lang="en-US" dirty="0"/>
          </a:p>
        </p:txBody>
      </p:sp>
      <p:sp>
        <p:nvSpPr>
          <p:cNvPr id="7" name="TextBox 6"/>
          <p:cNvSpPr txBox="1"/>
          <p:nvPr/>
        </p:nvSpPr>
        <p:spPr>
          <a:xfrm>
            <a:off x="540004" y="3068675"/>
            <a:ext cx="3417347" cy="2646878"/>
          </a:xfrm>
          <a:prstGeom prst="rect">
            <a:avLst/>
          </a:prstGeom>
          <a:noFill/>
        </p:spPr>
        <p:txBody>
          <a:bodyPr wrap="square" rtlCol="0">
            <a:spAutoFit/>
          </a:bodyPr>
          <a:lstStyle/>
          <a:p>
            <a:r>
              <a:rPr lang="en-US" dirty="0"/>
              <a:t>There’s already an apartment in </a:t>
            </a:r>
            <a:r>
              <a:rPr lang="en-US" sz="2200" b="1" u="sng" dirty="0"/>
              <a:t>Chicago, near North side</a:t>
            </a:r>
            <a:r>
              <a:rPr lang="en-US" dirty="0"/>
              <a:t>.</a:t>
            </a:r>
          </a:p>
          <a:p>
            <a:endParaRPr lang="en-US" dirty="0"/>
          </a:p>
          <a:p>
            <a:r>
              <a:rPr lang="en-US" dirty="0"/>
              <a:t>Will set the filters and have an overview of the statistics in this neighborhood. </a:t>
            </a:r>
          </a:p>
          <a:p>
            <a:r>
              <a:rPr lang="en-US" dirty="0"/>
              <a:t> </a:t>
            </a:r>
          </a:p>
          <a:p>
            <a:r>
              <a:rPr lang="en-US" dirty="0"/>
              <a:t>Looks like there’s 11 listings in this  neighborhood.</a:t>
            </a:r>
            <a:endParaRPr lang="en-US" sz="2000" dirty="0"/>
          </a:p>
        </p:txBody>
      </p:sp>
      <p:pic>
        <p:nvPicPr>
          <p:cNvPr id="4" name="Picture 3"/>
          <p:cNvPicPr>
            <a:picLocks noChangeAspect="1"/>
          </p:cNvPicPr>
          <p:nvPr/>
        </p:nvPicPr>
        <p:blipFill rotWithShape="1">
          <a:blip r:embed="rId2"/>
          <a:srcRect l="3482" t="31895" r="48884" b="28819"/>
          <a:stretch/>
        </p:blipFill>
        <p:spPr>
          <a:xfrm>
            <a:off x="3887610" y="2557599"/>
            <a:ext cx="7912503" cy="3669030"/>
          </a:xfrm>
          <a:prstGeom prst="rect">
            <a:avLst/>
          </a:prstGeom>
        </p:spPr>
      </p:pic>
    </p:spTree>
    <p:extLst>
      <p:ext uri="{BB962C8B-B14F-4D97-AF65-F5344CB8AC3E}">
        <p14:creationId xmlns:p14="http://schemas.microsoft.com/office/powerpoint/2010/main" val="86783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9313"/>
            <a:ext cx="12192000" cy="646331"/>
          </a:xfrm>
          <a:prstGeom prst="rect">
            <a:avLst/>
          </a:prstGeom>
          <a:noFill/>
        </p:spPr>
        <p:txBody>
          <a:bodyPr wrap="square" rtlCol="0">
            <a:spAutoFit/>
          </a:bodyPr>
          <a:lstStyle/>
          <a:p>
            <a:pPr algn="ctr"/>
            <a:r>
              <a:rPr lang="en-US" dirty="0"/>
              <a:t>Now it’s time to start studying the pricing and customer preference for both stories</a:t>
            </a:r>
          </a:p>
          <a:p>
            <a:pPr algn="ctr"/>
            <a:r>
              <a:rPr lang="en-US" dirty="0"/>
              <a:t>will continue with Chicago example and it applies for the earlier story.</a:t>
            </a:r>
          </a:p>
        </p:txBody>
      </p:sp>
      <p:pic>
        <p:nvPicPr>
          <p:cNvPr id="3" name="Picture 2"/>
          <p:cNvPicPr>
            <a:picLocks noChangeAspect="1"/>
          </p:cNvPicPr>
          <p:nvPr/>
        </p:nvPicPr>
        <p:blipFill rotWithShape="1">
          <a:blip r:embed="rId2"/>
          <a:srcRect l="14303" t="26538" r="56805" b="48065"/>
          <a:stretch/>
        </p:blipFill>
        <p:spPr>
          <a:xfrm>
            <a:off x="6604000" y="1088571"/>
            <a:ext cx="5370286" cy="2654040"/>
          </a:xfrm>
          <a:prstGeom prst="rect">
            <a:avLst/>
          </a:prstGeom>
        </p:spPr>
      </p:pic>
      <p:sp>
        <p:nvSpPr>
          <p:cNvPr id="4" name="TextBox 3"/>
          <p:cNvSpPr txBox="1"/>
          <p:nvPr/>
        </p:nvSpPr>
        <p:spPr>
          <a:xfrm>
            <a:off x="130629" y="1538514"/>
            <a:ext cx="6473371" cy="2031325"/>
          </a:xfrm>
          <a:prstGeom prst="rect">
            <a:avLst/>
          </a:prstGeom>
          <a:noFill/>
        </p:spPr>
        <p:txBody>
          <a:bodyPr wrap="square" rtlCol="0">
            <a:spAutoFit/>
          </a:bodyPr>
          <a:lstStyle/>
          <a:p>
            <a:r>
              <a:rPr lang="en-US" dirty="0"/>
              <a:t>This chart shows the growth in each price range and number of reviews, looks like all categories have a potential for growth. </a:t>
            </a:r>
          </a:p>
          <a:p>
            <a:endParaRPr lang="en-US" dirty="0"/>
          </a:p>
          <a:p>
            <a:r>
              <a:rPr lang="en-US" dirty="0"/>
              <a:t>According to the listing conditions, my price must be in the mid range. As for growth and the target high-mid range looks good.</a:t>
            </a:r>
          </a:p>
          <a:p>
            <a:endParaRPr lang="en-US" dirty="0"/>
          </a:p>
          <a:p>
            <a:r>
              <a:rPr lang="en-US" dirty="0"/>
              <a:t>set the filter for high-mid</a:t>
            </a:r>
          </a:p>
        </p:txBody>
      </p:sp>
      <p:sp>
        <p:nvSpPr>
          <p:cNvPr id="5" name="TextBox 4"/>
          <p:cNvSpPr txBox="1"/>
          <p:nvPr/>
        </p:nvSpPr>
        <p:spPr>
          <a:xfrm>
            <a:off x="2293257" y="4131978"/>
            <a:ext cx="6088741" cy="2031325"/>
          </a:xfrm>
          <a:prstGeom prst="rect">
            <a:avLst/>
          </a:prstGeom>
          <a:noFill/>
        </p:spPr>
        <p:txBody>
          <a:bodyPr wrap="square" rtlCol="0">
            <a:spAutoFit/>
          </a:bodyPr>
          <a:lstStyle/>
          <a:p>
            <a:pPr algn="ctr"/>
            <a:r>
              <a:rPr lang="en-US" dirty="0"/>
              <a:t>Now, it’s time to check what type of room is preferred to rent by visitors. </a:t>
            </a:r>
          </a:p>
          <a:p>
            <a:pPr algn="ctr"/>
            <a:endParaRPr lang="en-US" dirty="0"/>
          </a:p>
          <a:p>
            <a:pPr algn="ctr"/>
            <a:r>
              <a:rPr lang="en-US" dirty="0"/>
              <a:t> Looks like 75% of listings are for entire home</a:t>
            </a:r>
          </a:p>
          <a:p>
            <a:pPr algn="ctr"/>
            <a:r>
              <a:rPr lang="en-US" dirty="0"/>
              <a:t>And availability is low for those listings which means that it’s booked year round.</a:t>
            </a:r>
          </a:p>
          <a:p>
            <a:endParaRPr lang="en-US" dirty="0"/>
          </a:p>
        </p:txBody>
      </p:sp>
      <p:pic>
        <p:nvPicPr>
          <p:cNvPr id="7" name="Picture 6"/>
          <p:cNvPicPr>
            <a:picLocks noChangeAspect="1"/>
          </p:cNvPicPr>
          <p:nvPr/>
        </p:nvPicPr>
        <p:blipFill rotWithShape="1">
          <a:blip r:embed="rId3"/>
          <a:srcRect l="55019" t="51736" r="33491" b="18502"/>
          <a:stretch/>
        </p:blipFill>
        <p:spPr>
          <a:xfrm>
            <a:off x="130629" y="3569839"/>
            <a:ext cx="2162628" cy="3149456"/>
          </a:xfrm>
          <a:prstGeom prst="rect">
            <a:avLst/>
          </a:prstGeom>
        </p:spPr>
      </p:pic>
      <p:pic>
        <p:nvPicPr>
          <p:cNvPr id="8" name="Picture 7"/>
          <p:cNvPicPr>
            <a:picLocks noChangeAspect="1"/>
          </p:cNvPicPr>
          <p:nvPr/>
        </p:nvPicPr>
        <p:blipFill rotWithShape="1">
          <a:blip r:embed="rId4"/>
          <a:srcRect l="32710" t="52134" r="46542" b="18898"/>
          <a:stretch/>
        </p:blipFill>
        <p:spPr>
          <a:xfrm>
            <a:off x="8381998" y="3863463"/>
            <a:ext cx="3323773" cy="2608983"/>
          </a:xfrm>
          <a:prstGeom prst="rect">
            <a:avLst/>
          </a:prstGeom>
        </p:spPr>
      </p:pic>
    </p:spTree>
    <p:extLst>
      <p:ext uri="{BB962C8B-B14F-4D97-AF65-F5344CB8AC3E}">
        <p14:creationId xmlns:p14="http://schemas.microsoft.com/office/powerpoint/2010/main" val="3800581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868" t="52047" r="50160" b="19537"/>
          <a:stretch/>
        </p:blipFill>
        <p:spPr>
          <a:xfrm>
            <a:off x="7982857" y="192506"/>
            <a:ext cx="3701143" cy="3116752"/>
          </a:xfrm>
          <a:prstGeom prst="rect">
            <a:avLst/>
          </a:prstGeom>
        </p:spPr>
      </p:pic>
      <p:sp>
        <p:nvSpPr>
          <p:cNvPr id="3" name="TextBox 2"/>
          <p:cNvSpPr txBox="1"/>
          <p:nvPr/>
        </p:nvSpPr>
        <p:spPr>
          <a:xfrm>
            <a:off x="1149531" y="443507"/>
            <a:ext cx="6833326" cy="1200329"/>
          </a:xfrm>
          <a:prstGeom prst="rect">
            <a:avLst/>
          </a:prstGeom>
          <a:noFill/>
        </p:spPr>
        <p:txBody>
          <a:bodyPr wrap="square" rtlCol="0">
            <a:spAutoFit/>
          </a:bodyPr>
          <a:lstStyle/>
          <a:p>
            <a:r>
              <a:rPr lang="en-US" dirty="0"/>
              <a:t>When the minimum nights was 2 nights, the reviews were way more than that when the minimum nights were 3 nights.</a:t>
            </a:r>
          </a:p>
          <a:p>
            <a:endParaRPr lang="en-US" dirty="0"/>
          </a:p>
          <a:p>
            <a:r>
              <a:rPr lang="en-US" dirty="0"/>
              <a:t>So, it’s a good idea to set the minimum nights to 2 or 1 night.</a:t>
            </a:r>
          </a:p>
        </p:txBody>
      </p:sp>
      <p:pic>
        <p:nvPicPr>
          <p:cNvPr id="5" name="Picture 4"/>
          <p:cNvPicPr>
            <a:picLocks noChangeAspect="1"/>
          </p:cNvPicPr>
          <p:nvPr/>
        </p:nvPicPr>
        <p:blipFill rotWithShape="1">
          <a:blip r:embed="rId3"/>
          <a:srcRect l="14080" t="26141" r="68406" b="28062"/>
          <a:stretch/>
        </p:blipFill>
        <p:spPr>
          <a:xfrm>
            <a:off x="435429" y="2035721"/>
            <a:ext cx="3094427" cy="4549368"/>
          </a:xfrm>
          <a:prstGeom prst="rect">
            <a:avLst/>
          </a:prstGeom>
        </p:spPr>
      </p:pic>
      <p:sp>
        <p:nvSpPr>
          <p:cNvPr id="6" name="TextBox 5"/>
          <p:cNvSpPr txBox="1"/>
          <p:nvPr/>
        </p:nvSpPr>
        <p:spPr>
          <a:xfrm>
            <a:off x="3529856" y="3701143"/>
            <a:ext cx="6662056" cy="1754326"/>
          </a:xfrm>
          <a:prstGeom prst="rect">
            <a:avLst/>
          </a:prstGeom>
          <a:noFill/>
        </p:spPr>
        <p:txBody>
          <a:bodyPr wrap="square" rtlCol="0">
            <a:spAutoFit/>
          </a:bodyPr>
          <a:lstStyle/>
          <a:p>
            <a:r>
              <a:rPr lang="en-US" dirty="0"/>
              <a:t>Here are some special words that are present in  other listings. Key words like apartment, condo, spacious, and modern have the biggest percentage when naming the listing. </a:t>
            </a:r>
          </a:p>
          <a:p>
            <a:endParaRPr lang="en-US" dirty="0"/>
          </a:p>
          <a:p>
            <a:r>
              <a:rPr lang="en-US" dirty="0"/>
              <a:t>One can take that into consideration when posting my listing on </a:t>
            </a:r>
            <a:r>
              <a:rPr lang="en-US" dirty="0" err="1"/>
              <a:t>AirBnb</a:t>
            </a:r>
            <a:r>
              <a:rPr lang="en-US" dirty="0"/>
              <a:t>.</a:t>
            </a:r>
          </a:p>
        </p:txBody>
      </p:sp>
    </p:spTree>
    <p:extLst>
      <p:ext uri="{BB962C8B-B14F-4D97-AF65-F5344CB8AC3E}">
        <p14:creationId xmlns:p14="http://schemas.microsoft.com/office/powerpoint/2010/main" val="422707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265716" y="1244239"/>
            <a:ext cx="3048328" cy="954107"/>
          </a:xfrm>
          <a:prstGeom prst="rect">
            <a:avLst/>
          </a:prstGeom>
          <a:noFill/>
        </p:spPr>
        <p:txBody>
          <a:bodyPr wrap="square" rtlCol="0">
            <a:spAutoFit/>
          </a:bodyPr>
          <a:lstStyle/>
          <a:p>
            <a:r>
              <a:rPr lang="en-US" sz="2800" b="1" dirty="0">
                <a:ln w="0"/>
                <a:effectLst>
                  <a:outerShdw blurRad="38100" dist="19050" dir="2700000" algn="tl" rotWithShape="0">
                    <a:schemeClr val="dk1">
                      <a:alpha val="40000"/>
                    </a:schemeClr>
                  </a:outerShdw>
                </a:effectLst>
              </a:rPr>
              <a:t>Prediction and Clustering</a:t>
            </a:r>
            <a:endParaRPr lang="en-CA" sz="2800" b="1" dirty="0">
              <a:ln w="0"/>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rotWithShape="1">
          <a:blip r:embed="rId2"/>
          <a:srcRect l="19312" t="39838" r="34490" b="10848"/>
          <a:stretch/>
        </p:blipFill>
        <p:spPr>
          <a:xfrm>
            <a:off x="4361586" y="13447"/>
            <a:ext cx="4506686" cy="2704607"/>
          </a:xfrm>
          <a:prstGeom prst="rect">
            <a:avLst/>
          </a:prstGeom>
        </p:spPr>
      </p:pic>
      <p:pic>
        <p:nvPicPr>
          <p:cNvPr id="4" name="Picture 3"/>
          <p:cNvPicPr>
            <a:picLocks noChangeAspect="1"/>
          </p:cNvPicPr>
          <p:nvPr/>
        </p:nvPicPr>
        <p:blipFill rotWithShape="1">
          <a:blip r:embed="rId2"/>
          <a:srcRect l="19613" t="89037" r="58400" b="8125"/>
          <a:stretch/>
        </p:blipFill>
        <p:spPr>
          <a:xfrm>
            <a:off x="5017857" y="3330715"/>
            <a:ext cx="6216199" cy="451223"/>
          </a:xfrm>
          <a:prstGeom prst="rect">
            <a:avLst/>
          </a:prstGeom>
        </p:spPr>
      </p:pic>
      <p:pic>
        <p:nvPicPr>
          <p:cNvPr id="9" name="Picture 8"/>
          <p:cNvPicPr>
            <a:picLocks noChangeAspect="1"/>
          </p:cNvPicPr>
          <p:nvPr/>
        </p:nvPicPr>
        <p:blipFill rotWithShape="1">
          <a:blip r:embed="rId3"/>
          <a:srcRect l="19613" t="42411" r="40830" b="14196"/>
          <a:stretch/>
        </p:blipFill>
        <p:spPr>
          <a:xfrm>
            <a:off x="8140759" y="843099"/>
            <a:ext cx="4012473" cy="2474699"/>
          </a:xfrm>
          <a:prstGeom prst="rect">
            <a:avLst/>
          </a:prstGeom>
        </p:spPr>
      </p:pic>
      <p:pic>
        <p:nvPicPr>
          <p:cNvPr id="10" name="Picture 9"/>
          <p:cNvPicPr>
            <a:picLocks noChangeAspect="1"/>
          </p:cNvPicPr>
          <p:nvPr/>
        </p:nvPicPr>
        <p:blipFill rotWithShape="1">
          <a:blip r:embed="rId4"/>
          <a:srcRect l="20107" t="37439" r="46812" b="16566"/>
          <a:stretch/>
        </p:blipFill>
        <p:spPr>
          <a:xfrm>
            <a:off x="5888502" y="3713230"/>
            <a:ext cx="4023015" cy="3144770"/>
          </a:xfrm>
          <a:prstGeom prst="rect">
            <a:avLst/>
          </a:prstGeom>
        </p:spPr>
      </p:pic>
      <p:sp>
        <p:nvSpPr>
          <p:cNvPr id="11" name="TextBox 10"/>
          <p:cNvSpPr txBox="1"/>
          <p:nvPr/>
        </p:nvSpPr>
        <p:spPr>
          <a:xfrm>
            <a:off x="265717" y="2533387"/>
            <a:ext cx="3811398" cy="3970318"/>
          </a:xfrm>
          <a:prstGeom prst="rect">
            <a:avLst/>
          </a:prstGeom>
          <a:noFill/>
        </p:spPr>
        <p:txBody>
          <a:bodyPr wrap="square" rtlCol="0">
            <a:spAutoFit/>
          </a:bodyPr>
          <a:lstStyle/>
          <a:p>
            <a:r>
              <a:rPr lang="en-US" dirty="0"/>
              <a:t>We found that it would be beneficial to add a prediction and clustering step.</a:t>
            </a:r>
          </a:p>
          <a:p>
            <a:r>
              <a:rPr lang="en-US" dirty="0"/>
              <a:t>Prediction is implemented using linear regression after a lot of trials using ARMA, ARIMA, and SARIMA forecasting models and got 55 rmse.</a:t>
            </a:r>
          </a:p>
          <a:p>
            <a:endParaRPr lang="en-US" dirty="0"/>
          </a:p>
          <a:p>
            <a:r>
              <a:rPr lang="en-US" dirty="0"/>
              <a:t>Now, the accuracy of this model is about 67%.</a:t>
            </a:r>
          </a:p>
          <a:p>
            <a:endParaRPr lang="en-US" dirty="0"/>
          </a:p>
          <a:p>
            <a:r>
              <a:rPr lang="en-US" dirty="0"/>
              <a:t>For the clustering we used K-means with k=50 to cluster listing according to a lot of parameters. </a:t>
            </a:r>
          </a:p>
        </p:txBody>
      </p:sp>
    </p:spTree>
    <p:extLst>
      <p:ext uri="{BB962C8B-B14F-4D97-AF65-F5344CB8AC3E}">
        <p14:creationId xmlns:p14="http://schemas.microsoft.com/office/powerpoint/2010/main" val="409872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BB9-FD73-AE96-9A48-1783D93C28C4}"/>
              </a:ext>
            </a:extLst>
          </p:cNvPr>
          <p:cNvSpPr>
            <a:spLocks noGrp="1"/>
          </p:cNvSpPr>
          <p:nvPr>
            <p:ph type="title"/>
          </p:nvPr>
        </p:nvSpPr>
        <p:spPr>
          <a:xfrm>
            <a:off x="1229032" y="365760"/>
            <a:ext cx="5997678" cy="1325562"/>
          </a:xfrm>
        </p:spPr>
        <p:txBody>
          <a:bodyPr>
            <a:normAutofit/>
          </a:bodyPr>
          <a:lstStyle/>
          <a:p>
            <a:r>
              <a:rPr lang="en-US" dirty="0"/>
              <a:t>What is Airbnb?</a:t>
            </a:r>
            <a:endParaRPr lang="en-CA" dirty="0"/>
          </a:p>
        </p:txBody>
      </p:sp>
      <p:sp>
        <p:nvSpPr>
          <p:cNvPr id="3" name="Content Placeholder 2">
            <a:extLst>
              <a:ext uri="{FF2B5EF4-FFF2-40B4-BE49-F238E27FC236}">
                <a16:creationId xmlns:a16="http://schemas.microsoft.com/office/drawing/2014/main" id="{B58C3BF7-5AAD-4A5C-9020-FD6B82D4DAFA}"/>
              </a:ext>
            </a:extLst>
          </p:cNvPr>
          <p:cNvSpPr>
            <a:spLocks noGrp="1"/>
          </p:cNvSpPr>
          <p:nvPr>
            <p:ph idx="1"/>
          </p:nvPr>
        </p:nvSpPr>
        <p:spPr>
          <a:xfrm>
            <a:off x="1211139" y="2005739"/>
            <a:ext cx="6015571" cy="4174398"/>
          </a:xfrm>
        </p:spPr>
        <p:txBody>
          <a:bodyPr>
            <a:normAutofit fontScale="92500"/>
          </a:bodyPr>
          <a:lstStyle/>
          <a:p>
            <a:pPr marL="0" indent="0">
              <a:buNone/>
            </a:pPr>
            <a:r>
              <a:rPr lang="en-US" dirty="0"/>
              <a:t>It a service that let Property owners rent out  their spaces  to the travelers from different part of world. </a:t>
            </a:r>
          </a:p>
          <a:p>
            <a:pPr marL="0" indent="0">
              <a:buNone/>
            </a:pPr>
            <a:r>
              <a:rPr lang="en-US" dirty="0"/>
              <a:t>Since 2008, Guest and host have used Airbnb to expand on travelling Possibilities and present a more unique ,personalized way of experiencing the world.</a:t>
            </a:r>
          </a:p>
          <a:p>
            <a:pPr marL="0" indent="0">
              <a:buNone/>
            </a:pPr>
            <a:r>
              <a:rPr lang="en-US" dirty="0"/>
              <a:t>This is peer-to-peer business model. This makes it simple, easy to use, and trends to be more profitable for both side.</a:t>
            </a:r>
          </a:p>
          <a:p>
            <a:pPr marL="0" indent="0">
              <a:buNone/>
            </a:pPr>
            <a:endParaRPr lang="en-US" dirty="0"/>
          </a:p>
          <a:p>
            <a:pPr marL="0" indent="0">
              <a:buNone/>
            </a:pPr>
            <a:endParaRPr lang="en-CA" dirty="0"/>
          </a:p>
        </p:txBody>
      </p:sp>
      <p:pic>
        <p:nvPicPr>
          <p:cNvPr id="6" name="Picture 5" descr="White puzzle with one red piece">
            <a:extLst>
              <a:ext uri="{FF2B5EF4-FFF2-40B4-BE49-F238E27FC236}">
                <a16:creationId xmlns:a16="http://schemas.microsoft.com/office/drawing/2014/main" id="{18C1346A-04BD-C2A9-4C5E-2C80B339AAB6}"/>
              </a:ext>
            </a:extLst>
          </p:cNvPr>
          <p:cNvPicPr>
            <a:picLocks noChangeAspect="1"/>
          </p:cNvPicPr>
          <p:nvPr/>
        </p:nvPicPr>
        <p:blipFill rotWithShape="1">
          <a:blip r:embed="rId2"/>
          <a:srcRect l="31718" r="30115"/>
          <a:stretch/>
        </p:blipFill>
        <p:spPr>
          <a:xfrm>
            <a:off x="7538689" y="10"/>
            <a:ext cx="4653311" cy="6857990"/>
          </a:xfrm>
          <a:prstGeom prst="rect">
            <a:avLst/>
          </a:prstGeom>
        </p:spPr>
      </p:pic>
    </p:spTree>
    <p:extLst>
      <p:ext uri="{BB962C8B-B14F-4D97-AF65-F5344CB8AC3E}">
        <p14:creationId xmlns:p14="http://schemas.microsoft.com/office/powerpoint/2010/main" val="107709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622" t="30506" r="30590" b="35416"/>
          <a:stretch/>
        </p:blipFill>
        <p:spPr>
          <a:xfrm>
            <a:off x="7391748" y="3785916"/>
            <a:ext cx="4613854" cy="2871146"/>
          </a:xfrm>
          <a:prstGeom prst="rect">
            <a:avLst/>
          </a:prstGeom>
        </p:spPr>
      </p:pic>
      <p:sp>
        <p:nvSpPr>
          <p:cNvPr id="8" name="TextBox 7"/>
          <p:cNvSpPr txBox="1"/>
          <p:nvPr/>
        </p:nvSpPr>
        <p:spPr>
          <a:xfrm>
            <a:off x="6144338" y="639013"/>
            <a:ext cx="6047662" cy="923330"/>
          </a:xfrm>
          <a:prstGeom prst="rect">
            <a:avLst/>
          </a:prstGeom>
          <a:noFill/>
        </p:spPr>
        <p:txBody>
          <a:bodyPr wrap="square" rtlCol="0">
            <a:spAutoFit/>
          </a:bodyPr>
          <a:lstStyle/>
          <a:p>
            <a:r>
              <a:rPr lang="en-US" dirty="0"/>
              <a:t>In this neighborhood, there’s a clusters to compare the prices and get a clearer view of average prices in the neighborhood and average minimum number of nights. </a:t>
            </a:r>
          </a:p>
        </p:txBody>
      </p:sp>
      <p:pic>
        <p:nvPicPr>
          <p:cNvPr id="9" name="Picture 8"/>
          <p:cNvPicPr>
            <a:picLocks noChangeAspect="1"/>
          </p:cNvPicPr>
          <p:nvPr/>
        </p:nvPicPr>
        <p:blipFill rotWithShape="1">
          <a:blip r:embed="rId3"/>
          <a:srcRect l="34606" t="17014" r="56693" b="75446"/>
          <a:stretch/>
        </p:blipFill>
        <p:spPr>
          <a:xfrm>
            <a:off x="6197040" y="2051121"/>
            <a:ext cx="2557612" cy="1246016"/>
          </a:xfrm>
          <a:prstGeom prst="rect">
            <a:avLst/>
          </a:prstGeom>
        </p:spPr>
      </p:pic>
      <p:sp>
        <p:nvSpPr>
          <p:cNvPr id="10" name="TextBox 9"/>
          <p:cNvSpPr txBox="1"/>
          <p:nvPr/>
        </p:nvSpPr>
        <p:spPr>
          <a:xfrm>
            <a:off x="8912760" y="1796966"/>
            <a:ext cx="3279240" cy="1754326"/>
          </a:xfrm>
          <a:prstGeom prst="rect">
            <a:avLst/>
          </a:prstGeom>
          <a:noFill/>
        </p:spPr>
        <p:txBody>
          <a:bodyPr wrap="square" rtlCol="0">
            <a:spAutoFit/>
          </a:bodyPr>
          <a:lstStyle/>
          <a:p>
            <a:r>
              <a:rPr lang="en-US" dirty="0"/>
              <a:t>Here is the average, minimum, maximum price of the neighborhood. </a:t>
            </a:r>
          </a:p>
          <a:p>
            <a:r>
              <a:rPr lang="en-US" dirty="0"/>
              <a:t>One must keep the price lower than maximum for competitiveness.</a:t>
            </a:r>
          </a:p>
        </p:txBody>
      </p:sp>
      <p:pic>
        <p:nvPicPr>
          <p:cNvPr id="11" name="Picture 10"/>
          <p:cNvPicPr>
            <a:picLocks noChangeAspect="1"/>
          </p:cNvPicPr>
          <p:nvPr/>
        </p:nvPicPr>
        <p:blipFill rotWithShape="1">
          <a:blip r:embed="rId4"/>
          <a:srcRect l="28454" t="24553" r="34718" b="43527"/>
          <a:stretch/>
        </p:blipFill>
        <p:spPr>
          <a:xfrm>
            <a:off x="141339" y="195571"/>
            <a:ext cx="5897594" cy="2873829"/>
          </a:xfrm>
          <a:prstGeom prst="rect">
            <a:avLst/>
          </a:prstGeom>
        </p:spPr>
      </p:pic>
      <p:sp>
        <p:nvSpPr>
          <p:cNvPr id="12" name="TextBox 11"/>
          <p:cNvSpPr txBox="1"/>
          <p:nvPr/>
        </p:nvSpPr>
        <p:spPr>
          <a:xfrm>
            <a:off x="351247" y="4067327"/>
            <a:ext cx="6836227" cy="2308324"/>
          </a:xfrm>
          <a:prstGeom prst="rect">
            <a:avLst/>
          </a:prstGeom>
          <a:noFill/>
        </p:spPr>
        <p:txBody>
          <a:bodyPr wrap="square" rtlCol="0">
            <a:spAutoFit/>
          </a:bodyPr>
          <a:lstStyle/>
          <a:p>
            <a:r>
              <a:rPr lang="en-US" dirty="0"/>
              <a:t>Finally, in this chart there’s forecasted price for 2024, which give a glimpse of the growth of the listings in this neighborhood.</a:t>
            </a:r>
          </a:p>
          <a:p>
            <a:endParaRPr lang="en-US" dirty="0"/>
          </a:p>
          <a:p>
            <a:r>
              <a:rPr lang="en-US" dirty="0"/>
              <a:t>The chart shows that the listings have a potential for growth in future according to our prediction model.</a:t>
            </a:r>
          </a:p>
          <a:p>
            <a:endParaRPr lang="en-US" dirty="0"/>
          </a:p>
          <a:p>
            <a:r>
              <a:rPr lang="en-US" dirty="0"/>
              <a:t> One must keep in mind that accuracy of this model is 67%, but it’s a good way to assure the choice of neighborhood and pricing.</a:t>
            </a:r>
          </a:p>
        </p:txBody>
      </p:sp>
    </p:spTree>
    <p:extLst>
      <p:ext uri="{BB962C8B-B14F-4D97-AF65-F5344CB8AC3E}">
        <p14:creationId xmlns:p14="http://schemas.microsoft.com/office/powerpoint/2010/main" val="252222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44" t="23454" r="7692" b="8841"/>
          <a:stretch/>
        </p:blipFill>
        <p:spPr>
          <a:xfrm>
            <a:off x="1048488" y="914399"/>
            <a:ext cx="10234959" cy="5682344"/>
          </a:xfrm>
          <a:prstGeom prst="rect">
            <a:avLst/>
          </a:prstGeom>
        </p:spPr>
      </p:pic>
      <p:sp>
        <p:nvSpPr>
          <p:cNvPr id="3" name="TextBox 2"/>
          <p:cNvSpPr txBox="1"/>
          <p:nvPr/>
        </p:nvSpPr>
        <p:spPr>
          <a:xfrm>
            <a:off x="4978400" y="203200"/>
            <a:ext cx="2375137" cy="584775"/>
          </a:xfrm>
          <a:prstGeom prst="rect">
            <a:avLst/>
          </a:prstGeom>
          <a:noFill/>
        </p:spPr>
        <p:txBody>
          <a:bodyPr wrap="none" rtlCol="0">
            <a:spAutoFit/>
          </a:bodyPr>
          <a:lstStyle/>
          <a:p>
            <a:r>
              <a:rPr lang="en-US" sz="3200" b="1" dirty="0">
                <a:effectLst>
                  <a:outerShdw blurRad="38100" dist="38100" dir="2700000" algn="tl">
                    <a:srgbClr val="000000">
                      <a:alpha val="43137"/>
                    </a:srgbClr>
                  </a:outerShdw>
                </a:effectLst>
              </a:rPr>
              <a:t>DASHBOARD</a:t>
            </a:r>
          </a:p>
        </p:txBody>
      </p:sp>
    </p:spTree>
    <p:extLst>
      <p:ext uri="{BB962C8B-B14F-4D97-AF65-F5344CB8AC3E}">
        <p14:creationId xmlns:p14="http://schemas.microsoft.com/office/powerpoint/2010/main" val="86827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674" t="22967" r="7275" b="8779"/>
          <a:stretch/>
        </p:blipFill>
        <p:spPr>
          <a:xfrm>
            <a:off x="1030515" y="836024"/>
            <a:ext cx="10300648" cy="5724431"/>
          </a:xfrm>
          <a:prstGeom prst="rect">
            <a:avLst/>
          </a:prstGeom>
        </p:spPr>
      </p:pic>
    </p:spTree>
    <p:extLst>
      <p:ext uri="{BB962C8B-B14F-4D97-AF65-F5344CB8AC3E}">
        <p14:creationId xmlns:p14="http://schemas.microsoft.com/office/powerpoint/2010/main" val="3850263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3561" t="22967" r="7388" b="8581"/>
          <a:stretch/>
        </p:blipFill>
        <p:spPr>
          <a:xfrm>
            <a:off x="812800" y="661514"/>
            <a:ext cx="10609944" cy="5913458"/>
          </a:xfrm>
          <a:prstGeom prst="rect">
            <a:avLst/>
          </a:prstGeom>
        </p:spPr>
      </p:pic>
    </p:spTree>
    <p:extLst>
      <p:ext uri="{BB962C8B-B14F-4D97-AF65-F5344CB8AC3E}">
        <p14:creationId xmlns:p14="http://schemas.microsoft.com/office/powerpoint/2010/main" val="1889138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954491" y="1326126"/>
            <a:ext cx="2665562" cy="369332"/>
          </a:xfrm>
          <a:prstGeom prst="rect">
            <a:avLst/>
          </a:prstGeom>
          <a:noFill/>
        </p:spPr>
        <p:txBody>
          <a:bodyPr wrap="square" rtlCol="0">
            <a:spAutoFit/>
          </a:bodyPr>
          <a:lstStyle/>
          <a:p>
            <a:r>
              <a:rPr lang="en-US" dirty="0"/>
              <a:t>References</a:t>
            </a:r>
            <a:endParaRPr lang="en-CA" dirty="0"/>
          </a:p>
        </p:txBody>
      </p:sp>
      <p:sp>
        <p:nvSpPr>
          <p:cNvPr id="2" name="TextBox 1">
            <a:extLst>
              <a:ext uri="{FF2B5EF4-FFF2-40B4-BE49-F238E27FC236}">
                <a16:creationId xmlns:a16="http://schemas.microsoft.com/office/drawing/2014/main" id="{8B088566-C15C-2461-8455-90A234663206}"/>
              </a:ext>
            </a:extLst>
          </p:cNvPr>
          <p:cNvSpPr txBox="1"/>
          <p:nvPr/>
        </p:nvSpPr>
        <p:spPr>
          <a:xfrm>
            <a:off x="4814596" y="1110343"/>
            <a:ext cx="5924939" cy="5247077"/>
          </a:xfrm>
          <a:prstGeom prst="rect">
            <a:avLst/>
          </a:prstGeom>
          <a:noFill/>
        </p:spPr>
        <p:txBody>
          <a:bodyPr wrap="square" rtlCol="0">
            <a:spAutoFit/>
          </a:bodyPr>
          <a:lstStyle/>
          <a:p>
            <a:pPr marL="457200">
              <a:lnSpc>
                <a:spcPct val="107000"/>
              </a:lnSpc>
            </a:pPr>
            <a:r>
              <a:rPr lang="en-CA" sz="1000" b="1" u="sng"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References: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Dataset: </a:t>
            </a: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https://www.kaggle.com/</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Source 2: </a:t>
            </a: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http://insideairbnb.com/get-the-data/</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Clean, transform, and load data in Power 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4"/>
              </a:rPr>
              <a:t>https://learn.microsoft.com/en-us/training/modules/clean-data-power-bi/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Types of insights supported by Power 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5"/>
              </a:rPr>
              <a:t>https://learn.microsoft.com/en-us/power-bi/consumer/end-user-insight-types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Use grouping and binning in Power BI Desktop</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6"/>
              </a:rPr>
              <a:t>https://learn.microsoft.com/en-us/power-bi/create-reports/desktop-grouping-and-binning</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UNION</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7"/>
              </a:rPr>
              <a:t>https://learn.microsoft.com/en-us/dax/union-function-dax</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Create key influencers visualizations.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8"/>
              </a:rPr>
              <a:t>https://learn.microsoft.com/en-us/power-bi/visuals/power-bi-visualization-influencers?tabs=powerbi-desktop#considerations-and-troubleshooting</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Power BI and Esri ArcGIS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9"/>
              </a:rPr>
              <a:t>https://powerbi.microsoft.com/en-ca/power-bi-esri-arcgis/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spcAft>
                <a:spcPts val="800"/>
              </a:spcAft>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endParaRPr lang="en-CA" dirty="0"/>
          </a:p>
        </p:txBody>
      </p:sp>
    </p:spTree>
    <p:extLst>
      <p:ext uri="{BB962C8B-B14F-4D97-AF65-F5344CB8AC3E}">
        <p14:creationId xmlns:p14="http://schemas.microsoft.com/office/powerpoint/2010/main" val="1137842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D2235-4626-1FBC-3EE8-A10A4F84D71B}"/>
              </a:ext>
            </a:extLst>
          </p:cNvPr>
          <p:cNvSpPr txBox="1"/>
          <p:nvPr/>
        </p:nvSpPr>
        <p:spPr>
          <a:xfrm>
            <a:off x="2836506" y="2598003"/>
            <a:ext cx="5738326" cy="830997"/>
          </a:xfrm>
          <a:prstGeom prst="rect">
            <a:avLst/>
          </a:prstGeom>
          <a:noFill/>
        </p:spPr>
        <p:txBody>
          <a:bodyPr wrap="square" rtlCol="0">
            <a:spAutoFit/>
          </a:bodyPr>
          <a:lstStyle/>
          <a:p>
            <a:pPr algn="ctr"/>
            <a:r>
              <a:rPr lang="en-US" sz="4800" dirty="0">
                <a:solidFill>
                  <a:srgbClr val="FF0000"/>
                </a:solidFill>
              </a:rPr>
              <a:t>Thank  You</a:t>
            </a:r>
            <a:endParaRPr lang="en-CA" sz="4800" dirty="0">
              <a:solidFill>
                <a:srgbClr val="FF0000"/>
              </a:solidFill>
            </a:endParaRPr>
          </a:p>
        </p:txBody>
      </p:sp>
      <p:pic>
        <p:nvPicPr>
          <p:cNvPr id="3" name="Picture 2" descr="Map graphic with pins">
            <a:extLst>
              <a:ext uri="{FF2B5EF4-FFF2-40B4-BE49-F238E27FC236}">
                <a16:creationId xmlns:a16="http://schemas.microsoft.com/office/drawing/2014/main" id="{6FB78A4A-4D3C-F6B6-10B9-E4C820F3DD5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6009" r="10494"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Tree>
    <p:extLst>
      <p:ext uri="{BB962C8B-B14F-4D97-AF65-F5344CB8AC3E}">
        <p14:creationId xmlns:p14="http://schemas.microsoft.com/office/powerpoint/2010/main" val="1138453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 on document with pen">
            <a:extLst>
              <a:ext uri="{FF2B5EF4-FFF2-40B4-BE49-F238E27FC236}">
                <a16:creationId xmlns:a16="http://schemas.microsoft.com/office/drawing/2014/main" id="{429F40FC-661D-5B9B-6498-DEEDFAAB0A42}"/>
              </a:ext>
            </a:extLst>
          </p:cNvPr>
          <p:cNvPicPr>
            <a:picLocks noChangeAspect="1"/>
          </p:cNvPicPr>
          <p:nvPr/>
        </p:nvPicPr>
        <p:blipFill rotWithShape="1">
          <a:blip r:embed="rId2"/>
          <a:srcRect t="9064" r="-2" b="2196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person holding flowers and standing in front of a city&#10;&#10;Description automatically generated">
            <a:extLst>
              <a:ext uri="{FF2B5EF4-FFF2-40B4-BE49-F238E27FC236}">
                <a16:creationId xmlns:a16="http://schemas.microsoft.com/office/drawing/2014/main" id="{3596CBE5-1DED-7A4F-102D-2C342AB3E36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34" r="4884"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8" name="Freeform: Shape 1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48056" y="859535"/>
            <a:ext cx="4832802" cy="1081407"/>
          </a:xfrm>
        </p:spPr>
        <p:txBody>
          <a:bodyPr>
            <a:normAutofit/>
          </a:bodyPr>
          <a:lstStyle/>
          <a:p>
            <a:r>
              <a:rPr lang="en-CA" sz="3400" dirty="0"/>
              <a:t>Project Purpose</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C42DC4-6989-4FF3-0A59-9AB1A315067E}"/>
              </a:ext>
            </a:extLst>
          </p:cNvPr>
          <p:cNvSpPr>
            <a:spLocks noGrp="1"/>
          </p:cNvSpPr>
          <p:nvPr>
            <p:ph idx="1"/>
          </p:nvPr>
        </p:nvSpPr>
        <p:spPr>
          <a:xfrm>
            <a:off x="448056" y="2340855"/>
            <a:ext cx="4832803" cy="3836108"/>
          </a:xfrm>
        </p:spPr>
        <p:txBody>
          <a:bodyPr>
            <a:normAutofit/>
          </a:bodyPr>
          <a:lstStyle/>
          <a:p>
            <a:pPr algn="just"/>
            <a:r>
              <a:rPr lang="en-US" sz="1400" dirty="0"/>
              <a:t>For this Project we chose Airbnb’s of different cities in United State during 2020 and 2023.</a:t>
            </a:r>
          </a:p>
          <a:p>
            <a:pPr algn="just"/>
            <a:r>
              <a:rPr lang="en-US" sz="1400" dirty="0"/>
              <a:t>The purpose of the project is to give a Perspective to the owner of a house who potentially willing to renting out a room. Give Insite about  develop an effective pricing strategy that aligns with the local real estate market, considering factors such as property features, neighborhood demand, and guest preferences. </a:t>
            </a:r>
            <a:r>
              <a:rPr lang="en-US" sz="1400" i="1" dirty="0"/>
              <a:t>The goal is to optimize the property's rental potential while maintaining competitiveness in the market.</a:t>
            </a:r>
          </a:p>
          <a:p>
            <a:pPr algn="just"/>
            <a:r>
              <a:rPr lang="en-US" sz="1400" dirty="0"/>
              <a:t>For business Perspective individuals planning to buy a house, the challenge is to identify neighborhoods with high demand and revenue potential. This involves analyzing various factors, including local market trends, property value growth from 2020 to 2023, and key amenities in different areas. </a:t>
            </a:r>
            <a:r>
              <a:rPr lang="en-US" sz="1400" i="1" dirty="0"/>
              <a:t>The objective is to make informed decisions on where to invest based on future growth prospects and current market dynamics.</a:t>
            </a:r>
          </a:p>
        </p:txBody>
      </p:sp>
      <p:sp>
        <p:nvSpPr>
          <p:cNvPr id="8" name="TextBox 7">
            <a:extLst>
              <a:ext uri="{FF2B5EF4-FFF2-40B4-BE49-F238E27FC236}">
                <a16:creationId xmlns:a16="http://schemas.microsoft.com/office/drawing/2014/main" id="{95862245-C133-5C89-EEE8-36E096E3FC96}"/>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medium.com/enrique-dans/could-airbnb-point-the-way-to-fairer-distribution-of-profits-57ed3a83112">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pic>
        <p:nvPicPr>
          <p:cNvPr id="10" name="Picture 9" descr="A person holding flowers and standing in front of a city&#10;&#10;Description automatically generated">
            <a:extLst>
              <a:ext uri="{FF2B5EF4-FFF2-40B4-BE49-F238E27FC236}">
                <a16:creationId xmlns:a16="http://schemas.microsoft.com/office/drawing/2014/main" id="{D8D3DD80-51A4-CF02-D13D-2B6F2A8775B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34" r="4884" b="2"/>
          <a:stretch/>
        </p:blipFill>
        <p:spPr>
          <a:xfrm>
            <a:off x="4883024" y="349299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Tree>
    <p:extLst>
      <p:ext uri="{BB962C8B-B14F-4D97-AF65-F5344CB8AC3E}">
        <p14:creationId xmlns:p14="http://schemas.microsoft.com/office/powerpoint/2010/main" val="103635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91D601C-4995-70F0-40FE-DBDAE6EC9DB8}"/>
              </a:ext>
            </a:extLst>
          </p:cNvPr>
          <p:cNvSpPr txBox="1"/>
          <p:nvPr/>
        </p:nvSpPr>
        <p:spPr>
          <a:xfrm>
            <a:off x="1137034" y="609600"/>
            <a:ext cx="4784796" cy="13308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kern="1200">
                <a:solidFill>
                  <a:schemeClr val="tx1"/>
                </a:solidFill>
                <a:latin typeface="+mj-lt"/>
                <a:ea typeface="+mj-ea"/>
                <a:cs typeface="+mj-cs"/>
              </a:rPr>
              <a:t>Describe the  Dataset and its source</a:t>
            </a:r>
          </a:p>
        </p:txBody>
      </p:sp>
      <p:sp>
        <p:nvSpPr>
          <p:cNvPr id="5" name="Rectangle 1">
            <a:extLst>
              <a:ext uri="{FF2B5EF4-FFF2-40B4-BE49-F238E27FC236}">
                <a16:creationId xmlns:a16="http://schemas.microsoft.com/office/drawing/2014/main" id="{451E0B09-D56A-5087-F00A-733345462C5E}"/>
              </a:ext>
            </a:extLst>
          </p:cNvPr>
          <p:cNvSpPr>
            <a:spLocks noChangeArrowheads="1"/>
          </p:cNvSpPr>
          <p:nvPr/>
        </p:nvSpPr>
        <p:spPr bwMode="auto">
          <a:xfrm>
            <a:off x="1137034" y="2194102"/>
            <a:ext cx="4438036" cy="3908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ct val="0"/>
              </a:spcBef>
              <a:spcAft>
                <a:spcPts val="600"/>
              </a:spcAft>
              <a:buClrTx/>
              <a:buSzTx/>
              <a:tabLst/>
            </a:pPr>
            <a:endParaRPr kumimoji="0" lang="en-US" altLang="en-US" sz="2000" b="0" i="0" u="none" strike="noStrike" cap="none" normalizeH="0" baseline="0" dirty="0">
              <a:ln>
                <a:noFill/>
              </a:ln>
              <a:effectLst/>
            </a:endParaRPr>
          </a:p>
        </p:txBody>
      </p:sp>
      <p:graphicFrame>
        <p:nvGraphicFramePr>
          <p:cNvPr id="4" name="Table 3">
            <a:extLst>
              <a:ext uri="{FF2B5EF4-FFF2-40B4-BE49-F238E27FC236}">
                <a16:creationId xmlns:a16="http://schemas.microsoft.com/office/drawing/2014/main" id="{3112E9C9-B952-92FD-5507-A7628D8BCC62}"/>
              </a:ext>
            </a:extLst>
          </p:cNvPr>
          <p:cNvGraphicFramePr>
            <a:graphicFrameLocks noGrp="1"/>
          </p:cNvGraphicFramePr>
          <p:nvPr>
            <p:extLst>
              <p:ext uri="{D42A27DB-BD31-4B8C-83A1-F6EECF244321}">
                <p14:modId xmlns:p14="http://schemas.microsoft.com/office/powerpoint/2010/main" val="3913816909"/>
              </p:ext>
            </p:extLst>
          </p:nvPr>
        </p:nvGraphicFramePr>
        <p:xfrm>
          <a:off x="6096000" y="796408"/>
          <a:ext cx="5522260" cy="5287413"/>
        </p:xfrm>
        <a:graphic>
          <a:graphicData uri="http://schemas.openxmlformats.org/drawingml/2006/table">
            <a:tbl>
              <a:tblPr firstRow="1" firstCol="1" bandRow="1">
                <a:noFill/>
                <a:tableStyleId>{5C22544A-7EE6-4342-B048-85BDC9FD1C3A}</a:tableStyleId>
              </a:tblPr>
              <a:tblGrid>
                <a:gridCol w="1679489">
                  <a:extLst>
                    <a:ext uri="{9D8B030D-6E8A-4147-A177-3AD203B41FA5}">
                      <a16:colId xmlns:a16="http://schemas.microsoft.com/office/drawing/2014/main" val="1446094443"/>
                    </a:ext>
                  </a:extLst>
                </a:gridCol>
                <a:gridCol w="3842771">
                  <a:extLst>
                    <a:ext uri="{9D8B030D-6E8A-4147-A177-3AD203B41FA5}">
                      <a16:colId xmlns:a16="http://schemas.microsoft.com/office/drawing/2014/main" val="2265356896"/>
                    </a:ext>
                  </a:extLst>
                </a:gridCol>
              </a:tblGrid>
              <a:tr h="295965">
                <a:tc>
                  <a:txBody>
                    <a:bodyPr/>
                    <a:lstStyle/>
                    <a:p>
                      <a:pPr>
                        <a:lnSpc>
                          <a:spcPct val="107000"/>
                        </a:lnSpc>
                        <a:spcBef>
                          <a:spcPts val="1200"/>
                        </a:spcBef>
                        <a:spcAft>
                          <a:spcPts val="1800"/>
                        </a:spcAft>
                      </a:pPr>
                      <a:r>
                        <a:rPr lang="en-CA" sz="1100" b="1" kern="0" cap="none" spc="0">
                          <a:solidFill>
                            <a:schemeClr val="tx1"/>
                          </a:solidFill>
                          <a:effectLst/>
                        </a:rPr>
                        <a:t>Column</a:t>
                      </a:r>
                      <a:endParaRPr lang="en-CA" sz="11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b">
                    <a:lnL w="12700" cmpd="sng">
                      <a:noFill/>
                    </a:lnL>
                    <a:lnR w="12700" cmpd="sng">
                      <a:noFill/>
                    </a:lnR>
                    <a:lnT w="9525" cap="flat" cmpd="sng" algn="ctr">
                      <a:noFill/>
                      <a:prstDash val="solid"/>
                    </a:lnT>
                    <a:lnB w="38100" cmpd="sng">
                      <a:noFill/>
                    </a:lnB>
                    <a:noFill/>
                  </a:tcPr>
                </a:tc>
                <a:tc>
                  <a:txBody>
                    <a:bodyPr/>
                    <a:lstStyle/>
                    <a:p>
                      <a:pPr>
                        <a:lnSpc>
                          <a:spcPct val="107000"/>
                        </a:lnSpc>
                        <a:spcBef>
                          <a:spcPts val="1200"/>
                        </a:spcBef>
                        <a:spcAft>
                          <a:spcPts val="1800"/>
                        </a:spcAft>
                      </a:pPr>
                      <a:r>
                        <a:rPr lang="en-CA" sz="1100" b="1" kern="0" cap="none" spc="0">
                          <a:solidFill>
                            <a:schemeClr val="tx1"/>
                          </a:solidFill>
                          <a:effectLst/>
                        </a:rPr>
                        <a:t>Description</a:t>
                      </a:r>
                      <a:endParaRPr lang="en-CA" sz="11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808761099"/>
                  </a:ext>
                </a:extLst>
              </a:tr>
              <a:tr h="254338">
                <a:tc>
                  <a:txBody>
                    <a:bodyPr/>
                    <a:lstStyle/>
                    <a:p>
                      <a:pPr>
                        <a:lnSpc>
                          <a:spcPct val="107000"/>
                        </a:lnSpc>
                        <a:spcBef>
                          <a:spcPts val="1200"/>
                        </a:spcBef>
                        <a:spcAft>
                          <a:spcPts val="1800"/>
                        </a:spcAft>
                      </a:pPr>
                      <a:r>
                        <a:rPr lang="en-CA" sz="800" b="1" kern="0" cap="none" spc="0">
                          <a:solidFill>
                            <a:schemeClr val="tx1"/>
                          </a:solidFill>
                          <a:effectLst/>
                        </a:rPr>
                        <a:t>id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Airbnb's unique identifier for the listing</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776545925"/>
                  </a:ext>
                </a:extLst>
              </a:tr>
              <a:tr h="254338">
                <a:tc>
                  <a:txBody>
                    <a:bodyPr/>
                    <a:lstStyle/>
                    <a:p>
                      <a:pPr>
                        <a:lnSpc>
                          <a:spcPct val="107000"/>
                        </a:lnSpc>
                        <a:spcBef>
                          <a:spcPts val="1200"/>
                        </a:spcBef>
                        <a:spcAft>
                          <a:spcPts val="1800"/>
                        </a:spcAft>
                      </a:pPr>
                      <a:r>
                        <a:rPr lang="en-CA" sz="800" b="1" kern="0" cap="none" spc="0">
                          <a:solidFill>
                            <a:schemeClr val="tx1"/>
                          </a:solidFill>
                          <a:effectLst/>
                        </a:rPr>
                        <a:t>name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Name of the listing</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3187645"/>
                  </a:ext>
                </a:extLst>
              </a:tr>
              <a:tr h="254338">
                <a:tc>
                  <a:txBody>
                    <a:bodyPr/>
                    <a:lstStyle/>
                    <a:p>
                      <a:pPr>
                        <a:lnSpc>
                          <a:spcPct val="107000"/>
                        </a:lnSpc>
                        <a:spcBef>
                          <a:spcPts val="1200"/>
                        </a:spcBef>
                        <a:spcAft>
                          <a:spcPts val="1800"/>
                        </a:spcAft>
                      </a:pPr>
                      <a:r>
                        <a:rPr lang="en-CA" sz="800" b="1" kern="0" cap="none" spc="0">
                          <a:solidFill>
                            <a:schemeClr val="tx1"/>
                          </a:solidFill>
                          <a:effectLst/>
                        </a:rPr>
                        <a:t>host_id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Airbnb host's unique identifier</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84989142"/>
                  </a:ext>
                </a:extLst>
              </a:tr>
              <a:tr h="254338">
                <a:tc>
                  <a:txBody>
                    <a:bodyPr/>
                    <a:lstStyle/>
                    <a:p>
                      <a:pPr>
                        <a:lnSpc>
                          <a:spcPct val="107000"/>
                        </a:lnSpc>
                        <a:spcBef>
                          <a:spcPts val="1200"/>
                        </a:spcBef>
                        <a:spcAft>
                          <a:spcPts val="1800"/>
                        </a:spcAft>
                      </a:pPr>
                      <a:r>
                        <a:rPr lang="en-CA" sz="800" b="1" kern="0" cap="none" spc="0">
                          <a:solidFill>
                            <a:schemeClr val="tx1"/>
                          </a:solidFill>
                          <a:effectLst/>
                        </a:rPr>
                        <a:t>host_name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Name of the host</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71286447"/>
                  </a:ext>
                </a:extLst>
              </a:tr>
              <a:tr h="386058">
                <a:tc>
                  <a:txBody>
                    <a:bodyPr/>
                    <a:lstStyle/>
                    <a:p>
                      <a:pPr>
                        <a:lnSpc>
                          <a:spcPct val="107000"/>
                        </a:lnSpc>
                        <a:spcBef>
                          <a:spcPts val="1200"/>
                        </a:spcBef>
                        <a:spcAft>
                          <a:spcPts val="1800"/>
                        </a:spcAft>
                      </a:pPr>
                      <a:r>
                        <a:rPr lang="en-CA" sz="800" b="1" kern="0" cap="none" spc="0">
                          <a:solidFill>
                            <a:schemeClr val="tx1"/>
                          </a:solidFill>
                          <a:effectLst/>
                        </a:rPr>
                        <a:t>neighbourhood_group</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The neighbourhood group as geocoded using the latitude and longitude against neighborhoods as defined by open or public digital shapefiles.</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887479984"/>
                  </a:ext>
                </a:extLst>
              </a:tr>
              <a:tr h="386058">
                <a:tc>
                  <a:txBody>
                    <a:bodyPr/>
                    <a:lstStyle/>
                    <a:p>
                      <a:pPr>
                        <a:lnSpc>
                          <a:spcPct val="107000"/>
                        </a:lnSpc>
                        <a:spcBef>
                          <a:spcPts val="1200"/>
                        </a:spcBef>
                        <a:spcAft>
                          <a:spcPts val="1800"/>
                        </a:spcAft>
                      </a:pPr>
                      <a:r>
                        <a:rPr lang="en-CA" sz="800" b="1" kern="0" cap="none" spc="0">
                          <a:solidFill>
                            <a:schemeClr val="tx1"/>
                          </a:solidFill>
                          <a:effectLst/>
                        </a:rPr>
                        <a:t>neighbourhood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The neighbourhood as geocoded using the latitude and longitude against neighborhoods as defined by open or public digital shapefiles.</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06076788"/>
                  </a:ext>
                </a:extLst>
              </a:tr>
              <a:tr h="254338">
                <a:tc>
                  <a:txBody>
                    <a:bodyPr/>
                    <a:lstStyle/>
                    <a:p>
                      <a:pPr>
                        <a:lnSpc>
                          <a:spcPct val="107000"/>
                        </a:lnSpc>
                        <a:spcBef>
                          <a:spcPts val="1200"/>
                        </a:spcBef>
                        <a:spcAft>
                          <a:spcPts val="1800"/>
                        </a:spcAft>
                      </a:pPr>
                      <a:r>
                        <a:rPr lang="en-CA" sz="800" b="1" kern="0" cap="none" spc="0">
                          <a:solidFill>
                            <a:schemeClr val="tx1"/>
                          </a:solidFill>
                          <a:effectLst/>
                        </a:rPr>
                        <a:t>latitude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Latitude in the World Geodetic System (WGS84) projection</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46016571"/>
                  </a:ext>
                </a:extLst>
              </a:tr>
              <a:tr h="254338">
                <a:tc>
                  <a:txBody>
                    <a:bodyPr/>
                    <a:lstStyle/>
                    <a:p>
                      <a:pPr>
                        <a:lnSpc>
                          <a:spcPct val="107000"/>
                        </a:lnSpc>
                        <a:spcBef>
                          <a:spcPts val="1200"/>
                        </a:spcBef>
                        <a:spcAft>
                          <a:spcPts val="1800"/>
                        </a:spcAft>
                      </a:pPr>
                      <a:r>
                        <a:rPr lang="en-CA" sz="800" b="1" kern="0" cap="none" spc="0">
                          <a:solidFill>
                            <a:schemeClr val="tx1"/>
                          </a:solidFill>
                          <a:effectLst/>
                        </a:rPr>
                        <a:t>longitude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dirty="0">
                          <a:solidFill>
                            <a:schemeClr val="tx1"/>
                          </a:solidFill>
                          <a:effectLst/>
                        </a:rPr>
                        <a:t>Longitude in the World Geodetic System (WGS84) projection</a:t>
                      </a:r>
                      <a:endParaRPr lang="en-CA" sz="800"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5706481"/>
                  </a:ext>
                </a:extLst>
              </a:tr>
              <a:tr h="254338">
                <a:tc>
                  <a:txBody>
                    <a:bodyPr/>
                    <a:lstStyle/>
                    <a:p>
                      <a:pPr>
                        <a:lnSpc>
                          <a:spcPct val="107000"/>
                        </a:lnSpc>
                        <a:spcBef>
                          <a:spcPts val="1200"/>
                        </a:spcBef>
                        <a:spcAft>
                          <a:spcPts val="1800"/>
                        </a:spcAft>
                      </a:pPr>
                      <a:r>
                        <a:rPr lang="en-CA" sz="800" b="1" kern="0" cap="none" spc="0">
                          <a:solidFill>
                            <a:schemeClr val="tx1"/>
                          </a:solidFill>
                          <a:effectLst/>
                        </a:rPr>
                        <a:t>room_type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Type of room (e.g., entire home, private room, shared room)</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080321119"/>
                  </a:ext>
                </a:extLst>
              </a:tr>
              <a:tr h="386058">
                <a:tc>
                  <a:txBody>
                    <a:bodyPr/>
                    <a:lstStyle/>
                    <a:p>
                      <a:pPr>
                        <a:lnSpc>
                          <a:spcPct val="107000"/>
                        </a:lnSpc>
                        <a:spcBef>
                          <a:spcPts val="1200"/>
                        </a:spcBef>
                        <a:spcAft>
                          <a:spcPts val="1800"/>
                        </a:spcAft>
                      </a:pPr>
                      <a:r>
                        <a:rPr lang="en-CA" sz="800" b="1" kern="0" cap="none" spc="0">
                          <a:solidFill>
                            <a:schemeClr val="tx1"/>
                          </a:solidFill>
                          <a:effectLst/>
                        </a:rPr>
                        <a:t>price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Daily price in local currency (Note: $ sign may be used regardless of locale)</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96514553"/>
                  </a:ext>
                </a:extLst>
              </a:tr>
              <a:tr h="386058">
                <a:tc>
                  <a:txBody>
                    <a:bodyPr/>
                    <a:lstStyle/>
                    <a:p>
                      <a:pPr>
                        <a:lnSpc>
                          <a:spcPct val="107000"/>
                        </a:lnSpc>
                        <a:spcBef>
                          <a:spcPts val="1200"/>
                        </a:spcBef>
                        <a:spcAft>
                          <a:spcPts val="1800"/>
                        </a:spcAft>
                      </a:pPr>
                      <a:r>
                        <a:rPr lang="en-CA" sz="800" b="1" kern="0" cap="none" spc="0">
                          <a:solidFill>
                            <a:schemeClr val="tx1"/>
                          </a:solidFill>
                          <a:effectLst/>
                        </a:rPr>
                        <a:t>minimum_nights</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Minimum number of nights required for the listing (calendar rules may vary)</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963998167"/>
                  </a:ext>
                </a:extLst>
              </a:tr>
              <a:tr h="254338">
                <a:tc>
                  <a:txBody>
                    <a:bodyPr/>
                    <a:lstStyle/>
                    <a:p>
                      <a:pPr>
                        <a:lnSpc>
                          <a:spcPct val="107000"/>
                        </a:lnSpc>
                        <a:spcBef>
                          <a:spcPts val="1200"/>
                        </a:spcBef>
                        <a:spcAft>
                          <a:spcPts val="1800"/>
                        </a:spcAft>
                      </a:pPr>
                      <a:r>
                        <a:rPr lang="en-CA" sz="800" b="1" kern="0" cap="none" spc="0">
                          <a:solidFill>
                            <a:schemeClr val="tx1"/>
                          </a:solidFill>
                          <a:effectLst/>
                        </a:rPr>
                        <a:t>number_of_reviews</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Total number of reviews the listing has received</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6147411"/>
                  </a:ext>
                </a:extLst>
              </a:tr>
              <a:tr h="254338">
                <a:tc>
                  <a:txBody>
                    <a:bodyPr/>
                    <a:lstStyle/>
                    <a:p>
                      <a:pPr>
                        <a:lnSpc>
                          <a:spcPct val="107000"/>
                        </a:lnSpc>
                        <a:spcBef>
                          <a:spcPts val="1200"/>
                        </a:spcBef>
                        <a:spcAft>
                          <a:spcPts val="1800"/>
                        </a:spcAft>
                      </a:pPr>
                      <a:r>
                        <a:rPr lang="en-CA" sz="800" b="1" kern="0" cap="none" spc="0" dirty="0">
                          <a:solidFill>
                            <a:schemeClr val="tx1"/>
                          </a:solidFill>
                          <a:effectLst/>
                        </a:rPr>
                        <a:t>last_review</a:t>
                      </a:r>
                      <a:endParaRPr lang="en-CA" sz="800" b="1"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Date of the last/newest review</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968648324"/>
                  </a:ext>
                </a:extLst>
              </a:tr>
              <a:tr h="386058">
                <a:tc>
                  <a:txBody>
                    <a:bodyPr/>
                    <a:lstStyle/>
                    <a:p>
                      <a:pPr>
                        <a:lnSpc>
                          <a:spcPct val="107000"/>
                        </a:lnSpc>
                        <a:spcBef>
                          <a:spcPts val="1200"/>
                        </a:spcBef>
                        <a:spcAft>
                          <a:spcPts val="1800"/>
                        </a:spcAft>
                      </a:pPr>
                      <a:r>
                        <a:rPr lang="en-CA" sz="800" b="1" kern="0" cap="none" spc="0">
                          <a:solidFill>
                            <a:schemeClr val="tx1"/>
                          </a:solidFill>
                          <a:effectLst/>
                        </a:rPr>
                        <a:t>calculated_host_listings_count</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Number of listings the host has in the current scrape, in the city/region geography</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62082083"/>
                  </a:ext>
                </a:extLst>
              </a:tr>
              <a:tr h="517778">
                <a:tc>
                  <a:txBody>
                    <a:bodyPr/>
                    <a:lstStyle/>
                    <a:p>
                      <a:pPr>
                        <a:lnSpc>
                          <a:spcPct val="107000"/>
                        </a:lnSpc>
                        <a:spcBef>
                          <a:spcPts val="1200"/>
                        </a:spcBef>
                        <a:spcAft>
                          <a:spcPts val="1800"/>
                        </a:spcAft>
                      </a:pPr>
                      <a:r>
                        <a:rPr lang="en-CA" sz="800" b="1" kern="0" cap="none" spc="0">
                          <a:solidFill>
                            <a:schemeClr val="tx1"/>
                          </a:solidFill>
                          <a:effectLst/>
                        </a:rPr>
                        <a:t>availability_365</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Availability of the listing x days in the future as determined by the calendar. Note: A listing may be available because it has been booked by a guest or blocked by the host.</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030986899"/>
                  </a:ext>
                </a:extLst>
              </a:tr>
              <a:tr h="254338">
                <a:tc>
                  <a:txBody>
                    <a:bodyPr/>
                    <a:lstStyle/>
                    <a:p>
                      <a:pPr>
                        <a:lnSpc>
                          <a:spcPct val="107000"/>
                        </a:lnSpc>
                        <a:spcBef>
                          <a:spcPts val="1200"/>
                        </a:spcBef>
                        <a:spcAft>
                          <a:spcPts val="1800"/>
                        </a:spcAft>
                      </a:pPr>
                      <a:r>
                        <a:rPr lang="en-CA" sz="800" b="1" kern="0" cap="none" spc="0">
                          <a:solidFill>
                            <a:schemeClr val="tx1"/>
                          </a:solidFill>
                          <a:effectLst/>
                        </a:rPr>
                        <a:t>number_of_reviews_ltm</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dirty="0">
                          <a:solidFill>
                            <a:schemeClr val="tx1"/>
                          </a:solidFill>
                          <a:effectLst/>
                        </a:rPr>
                        <a:t>Number of reviews the listing has received in the last 12 </a:t>
                      </a:r>
                      <a:endParaRPr lang="en-CA" sz="800"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11729592"/>
                  </a:ext>
                </a:extLst>
              </a:tr>
            </a:tbl>
          </a:graphicData>
        </a:graphic>
      </p:graphicFrame>
      <p:sp>
        <p:nvSpPr>
          <p:cNvPr id="6" name="TextBox 5">
            <a:extLst>
              <a:ext uri="{FF2B5EF4-FFF2-40B4-BE49-F238E27FC236}">
                <a16:creationId xmlns:a16="http://schemas.microsoft.com/office/drawing/2014/main" id="{761FD5C9-3B4F-A01B-3D42-6E01D042D618}"/>
              </a:ext>
            </a:extLst>
          </p:cNvPr>
          <p:cNvSpPr txBox="1"/>
          <p:nvPr/>
        </p:nvSpPr>
        <p:spPr>
          <a:xfrm>
            <a:off x="583462" y="2550040"/>
            <a:ext cx="5338368" cy="1789272"/>
          </a:xfrm>
          <a:prstGeom prst="rect">
            <a:avLst/>
          </a:prstGeom>
          <a:noFill/>
        </p:spPr>
        <p:txBody>
          <a:bodyPr wrap="square" rtlCol="0">
            <a:spAutoFit/>
          </a:bodyPr>
          <a:lstStyle/>
          <a:p>
            <a:pPr marL="457200">
              <a:lnSpc>
                <a:spcPct val="107000"/>
              </a:lnSpc>
            </a:pPr>
            <a:r>
              <a:rPr lang="en-CA" sz="16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Dataset: </a:t>
            </a:r>
            <a:r>
              <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https://www.kaggle.com/</a:t>
            </a:r>
            <a:endParaRPr lang="en-CA" sz="1600" u="sng" kern="100" dirty="0">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6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Source : </a:t>
            </a:r>
            <a:r>
              <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http://insideairbnb.com/get-the-data/</a:t>
            </a:r>
            <a:endPar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457200">
              <a:lnSpc>
                <a:spcPct val="107000"/>
              </a:lnSpc>
            </a:pPr>
            <a:endPar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457200">
              <a:lnSpc>
                <a:spcPct val="107000"/>
              </a:lnSpc>
              <a:spcAft>
                <a:spcPts val="800"/>
              </a:spcAft>
            </a:pPr>
            <a:r>
              <a:rPr lang="en-CA" sz="1600" kern="100" dirty="0">
                <a:effectLst/>
                <a:latin typeface="Times New Roman" panose="02020603050405020304" pitchFamily="18" charset="0"/>
                <a:ea typeface="Calibri" panose="020F0502020204030204" pitchFamily="34" charset="0"/>
                <a:cs typeface="Mangal" panose="02040503050203030202" pitchFamily="18" charset="0"/>
              </a:rPr>
              <a:t>These Columns are Initial Colu</a:t>
            </a:r>
            <a:r>
              <a:rPr lang="en-CA" sz="1600" kern="100" dirty="0">
                <a:latin typeface="Times New Roman" panose="02020603050405020304" pitchFamily="18" charset="0"/>
                <a:ea typeface="Calibri" panose="020F0502020204030204" pitchFamily="34" charset="0"/>
                <a:cs typeface="Mangal" panose="02040503050203030202" pitchFamily="18" charset="0"/>
              </a:rPr>
              <a:t>mns for both the data set 2020 and 2023</a:t>
            </a:r>
            <a:endParaRPr lang="en-CA" sz="1600" kern="100" dirty="0">
              <a:effectLst/>
              <a:latin typeface="Calibri" panose="020F0502020204030204" pitchFamily="34" charset="0"/>
              <a:ea typeface="Calibri" panose="020F0502020204030204" pitchFamily="34" charset="0"/>
              <a:cs typeface="Mangal" panose="02040503050203030202" pitchFamily="18" charset="0"/>
            </a:endParaRPr>
          </a:p>
          <a:p>
            <a:endParaRPr lang="en-CA" dirty="0"/>
          </a:p>
        </p:txBody>
      </p:sp>
    </p:spTree>
    <p:extLst>
      <p:ext uri="{BB962C8B-B14F-4D97-AF65-F5344CB8AC3E}">
        <p14:creationId xmlns:p14="http://schemas.microsoft.com/office/powerpoint/2010/main" val="200358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1137033" y="670559"/>
            <a:ext cx="4683321" cy="2148841"/>
          </a:xfrm>
        </p:spPr>
        <p:txBody>
          <a:bodyPr anchor="t">
            <a:normAutofit/>
          </a:bodyPr>
          <a:lstStyle/>
          <a:p>
            <a:r>
              <a:rPr lang="en-CA" dirty="0"/>
              <a:t>Data Preparation</a:t>
            </a:r>
          </a:p>
        </p:txBody>
      </p:sp>
      <p:pic>
        <p:nvPicPr>
          <p:cNvPr id="4" name="Picture 3" descr="Pins in a map">
            <a:extLst>
              <a:ext uri="{FF2B5EF4-FFF2-40B4-BE49-F238E27FC236}">
                <a16:creationId xmlns:a16="http://schemas.microsoft.com/office/drawing/2014/main" id="{2F68DAD3-7CC0-2792-BE9C-F4C09DB2EACE}"/>
              </a:ext>
            </a:extLst>
          </p:cNvPr>
          <p:cNvPicPr>
            <a:picLocks noChangeAspect="1"/>
          </p:cNvPicPr>
          <p:nvPr/>
        </p:nvPicPr>
        <p:blipFill rotWithShape="1">
          <a:blip r:embed="rId2">
            <a:extLst>
              <a:ext uri="{28A0092B-C50C-407E-A947-70E740481C1C}">
                <a14:useLocalDpi xmlns:a14="http://schemas.microsoft.com/office/drawing/2010/main" val="0"/>
              </a:ext>
            </a:extLst>
          </a:blip>
          <a:srcRect t="7972" b="4840"/>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7" name="Content Placeholder 2">
            <a:extLst>
              <a:ext uri="{FF2B5EF4-FFF2-40B4-BE49-F238E27FC236}">
                <a16:creationId xmlns:a16="http://schemas.microsoft.com/office/drawing/2014/main" id="{E7C42DC4-6989-4FF3-0A59-9AB1A315067E}"/>
              </a:ext>
            </a:extLst>
          </p:cNvPr>
          <p:cNvSpPr>
            <a:spLocks noGrp="1"/>
          </p:cNvSpPr>
          <p:nvPr>
            <p:ph idx="1"/>
          </p:nvPr>
        </p:nvSpPr>
        <p:spPr>
          <a:xfrm>
            <a:off x="6880062" y="670559"/>
            <a:ext cx="4555782" cy="5445076"/>
          </a:xfrm>
        </p:spPr>
        <p:txBody>
          <a:bodyPr anchor="t">
            <a:normAutofit/>
          </a:bodyPr>
          <a:lstStyle/>
          <a:p>
            <a:pPr marL="0" indent="0">
              <a:buNone/>
            </a:pPr>
            <a:endParaRPr lang="en-US" sz="2000" dirty="0"/>
          </a:p>
          <a:p>
            <a:pPr marL="0" indent="0">
              <a:buNone/>
            </a:pPr>
            <a:r>
              <a:rPr lang="en-US" sz="2000" dirty="0"/>
              <a:t>Data Cleaning:</a:t>
            </a:r>
          </a:p>
          <a:p>
            <a:pPr marL="0" indent="0">
              <a:buNone/>
            </a:pPr>
            <a:r>
              <a:rPr lang="en-US" sz="1400" dirty="0"/>
              <a:t>For this process Phyton was used and the step to clean the datasets of 2020 and 2023 is:-</a:t>
            </a:r>
          </a:p>
          <a:p>
            <a:pPr marL="0" indent="0">
              <a:buNone/>
            </a:pPr>
            <a:r>
              <a:rPr lang="en-US" sz="2000" dirty="0"/>
              <a:t> 2020:-</a:t>
            </a:r>
          </a:p>
          <a:p>
            <a:pPr marL="0" indent="0" algn="just">
              <a:buNone/>
            </a:pPr>
            <a:r>
              <a:rPr lang="en-CA" sz="1400" i="0" dirty="0">
                <a:effectLst/>
                <a:latin typeface="Söhne"/>
              </a:rPr>
              <a:t>Handling Missing Values by checking the missing value and checking the percentage of missing value and use fillna</a:t>
            </a:r>
            <a:r>
              <a:rPr lang="en-CA" sz="1400" dirty="0">
                <a:latin typeface="Söhne"/>
              </a:rPr>
              <a:t> function</a:t>
            </a:r>
            <a:r>
              <a:rPr lang="en-CA" sz="1400" i="0" dirty="0">
                <a:effectLst/>
                <a:latin typeface="Söhne"/>
              </a:rPr>
              <a:t> method fill the null values with appropriate values. Then check the Outlier using</a:t>
            </a:r>
            <a:r>
              <a:rPr lang="en-CA" sz="1400" dirty="0">
                <a:latin typeface="Söhne"/>
              </a:rPr>
              <a:t> </a:t>
            </a:r>
            <a:r>
              <a:rPr lang="en-CA" sz="1400" i="0" dirty="0">
                <a:effectLst/>
                <a:latin typeface="Söhne"/>
              </a:rPr>
              <a:t>box plot. Then remove the outliers and recheck again with the missing value and outliers. Check the duplicate values using duplicate functions</a:t>
            </a:r>
            <a:r>
              <a:rPr lang="en-US" sz="1400" i="0" dirty="0">
                <a:effectLst/>
                <a:latin typeface="Söhne"/>
              </a:rPr>
              <a:t>. Describe the data set and create the pair plot to check the further modeling process.</a:t>
            </a:r>
            <a:endParaRPr lang="en-US" sz="1400" dirty="0"/>
          </a:p>
          <a:p>
            <a:pPr marL="0" indent="0">
              <a:buNone/>
            </a:pPr>
            <a:r>
              <a:rPr lang="en-US" sz="2000" dirty="0"/>
              <a:t>2023:-</a:t>
            </a:r>
          </a:p>
          <a:p>
            <a:pPr marL="0" indent="0">
              <a:buNone/>
            </a:pPr>
            <a:r>
              <a:rPr lang="en-CA" sz="1400" i="0" dirty="0">
                <a:effectLst/>
                <a:latin typeface="Söhne"/>
              </a:rPr>
              <a:t>Handling Missing Values by checking the missing value and checking the percentage of missing value and use fillna</a:t>
            </a:r>
            <a:r>
              <a:rPr lang="en-CA" sz="1400" dirty="0">
                <a:latin typeface="Söhne"/>
              </a:rPr>
              <a:t> function</a:t>
            </a:r>
            <a:r>
              <a:rPr lang="en-CA" sz="1400" i="0" dirty="0">
                <a:effectLst/>
                <a:latin typeface="Söhne"/>
              </a:rPr>
              <a:t> method fill the null values with appropriate values Then remove the outliers recheck again . Check the correlation to do the further  modeling Process.</a:t>
            </a:r>
            <a:endParaRPr lang="en-US" sz="1400" dirty="0"/>
          </a:p>
          <a:p>
            <a:pPr marL="0" indent="0">
              <a:buNone/>
            </a:pPr>
            <a:endParaRPr lang="en-US" sz="2000" dirty="0"/>
          </a:p>
          <a:p>
            <a:endParaRPr lang="en-US" sz="2000" dirty="0"/>
          </a:p>
          <a:p>
            <a:endParaRPr lang="en-CA" sz="2000" dirty="0"/>
          </a:p>
        </p:txBody>
      </p:sp>
      <p:sp>
        <p:nvSpPr>
          <p:cNvPr id="3" name="Rectangle 2">
            <a:extLst>
              <a:ext uri="{FF2B5EF4-FFF2-40B4-BE49-F238E27FC236}">
                <a16:creationId xmlns:a16="http://schemas.microsoft.com/office/drawing/2014/main" id="{0CED577D-627B-581D-F8AA-82CA048CAE57}"/>
              </a:ext>
            </a:extLst>
          </p:cNvPr>
          <p:cNvSpPr>
            <a:spLocks noChangeArrowheads="1"/>
          </p:cNvSpPr>
          <p:nvPr/>
        </p:nvSpPr>
        <p:spPr bwMode="auto">
          <a:xfrm>
            <a:off x="1261872" y="-1376698"/>
            <a:ext cx="79829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226030, 17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833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4572001" y="601744"/>
            <a:ext cx="6781800" cy="1338696"/>
          </a:xfrm>
        </p:spPr>
        <p:txBody>
          <a:bodyPr>
            <a:normAutofit/>
          </a:bodyPr>
          <a:lstStyle/>
          <a:p>
            <a:r>
              <a:rPr lang="en-CA" dirty="0"/>
              <a:t>Data Exploration</a:t>
            </a:r>
          </a:p>
        </p:txBody>
      </p:sp>
      <p:pic>
        <p:nvPicPr>
          <p:cNvPr id="18" name="Picture 17" descr="Aerial view of buildings">
            <a:extLst>
              <a:ext uri="{FF2B5EF4-FFF2-40B4-BE49-F238E27FC236}">
                <a16:creationId xmlns:a16="http://schemas.microsoft.com/office/drawing/2014/main" id="{0B04FF51-8992-B35B-DD7C-DBE9FC0173AA}"/>
              </a:ext>
            </a:extLst>
          </p:cNvPr>
          <p:cNvPicPr>
            <a:picLocks noChangeAspect="1"/>
          </p:cNvPicPr>
          <p:nvPr/>
        </p:nvPicPr>
        <p:blipFill rotWithShape="1">
          <a:blip r:embed="rId2"/>
          <a:srcRect l="22958" r="4049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7" name="Content Placeholder 2">
            <a:extLst>
              <a:ext uri="{FF2B5EF4-FFF2-40B4-BE49-F238E27FC236}">
                <a16:creationId xmlns:a16="http://schemas.microsoft.com/office/drawing/2014/main" id="{E7C42DC4-6989-4FF3-0A59-9AB1A315067E}"/>
              </a:ext>
            </a:extLst>
          </p:cNvPr>
          <p:cNvSpPr>
            <a:spLocks noGrp="1"/>
          </p:cNvSpPr>
          <p:nvPr>
            <p:ph idx="1"/>
          </p:nvPr>
        </p:nvSpPr>
        <p:spPr>
          <a:xfrm>
            <a:off x="4572001" y="1647645"/>
            <a:ext cx="6781800" cy="4455043"/>
          </a:xfrm>
        </p:spPr>
        <p:txBody>
          <a:bodyPr anchor="t">
            <a:normAutofit fontScale="77500" lnSpcReduction="20000"/>
          </a:bodyPr>
          <a:lstStyle/>
          <a:p>
            <a:pPr marL="0" indent="0">
              <a:buNone/>
            </a:pPr>
            <a:r>
              <a:rPr lang="en-US" sz="2000" dirty="0"/>
              <a:t>ETL Process: </a:t>
            </a:r>
          </a:p>
          <a:p>
            <a:pPr marL="0" indent="0">
              <a:buNone/>
            </a:pPr>
            <a:r>
              <a:rPr lang="en-US" sz="2000" dirty="0"/>
              <a:t>Extract  both data set 2020 and 2023 in .xlsx format in power BI  because its comma separated when we take it to  Power BI it treats delimiter with numbers and give us error. We used DAX query in power BI to create new columns and bin which help to give clear insights in visualization. Explain in detail :-</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booking_flexibility</a:t>
            </a:r>
            <a:r>
              <a:rPr lang="en-CA" sz="1800" kern="100" dirty="0">
                <a:effectLst/>
                <a:latin typeface="Calibri" panose="020F0502020204030204" pitchFamily="34" charset="0"/>
                <a:ea typeface="Calibri" panose="020F0502020204030204" pitchFamily="34" charset="0"/>
                <a:cs typeface="Mangal" panose="02040503050203030202" pitchFamily="18" charset="0"/>
              </a:rPr>
              <a:t>=[minimum_nights]/[availability_365])</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reviews_ratio</a:t>
            </a:r>
            <a:r>
              <a:rPr lang="en-CA" sz="1800" kern="100" dirty="0">
                <a:effectLst/>
                <a:latin typeface="Calibri" panose="020F0502020204030204" pitchFamily="34" charset="0"/>
                <a:ea typeface="Calibri" panose="020F0502020204030204" pitchFamily="34" charset="0"/>
                <a:cs typeface="Mangal" panose="02040503050203030202" pitchFamily="18" charset="0"/>
              </a:rPr>
              <a:t> = [reviews_per_month]/[number_of_reviews])</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price_reviews_ratio </a:t>
            </a:r>
            <a:r>
              <a:rPr lang="en-CA" sz="1800" kern="100" dirty="0">
                <a:effectLst/>
                <a:latin typeface="Calibri" panose="020F0502020204030204" pitchFamily="34" charset="0"/>
                <a:ea typeface="Calibri" panose="020F0502020204030204" pitchFamily="34" charset="0"/>
                <a:cs typeface="Mangal" panose="02040503050203030202" pitchFamily="18" charset="0"/>
              </a:rPr>
              <a:t>=  [price]*[reviews_ratio])</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price_range</a:t>
            </a:r>
            <a:r>
              <a:rPr lang="en-CA" sz="1800" kern="100" dirty="0">
                <a:effectLst/>
                <a:latin typeface="Calibri" panose="020F0502020204030204" pitchFamily="34" charset="0"/>
                <a:ea typeface="Calibri" panose="020F0502020204030204" pitchFamily="34" charset="0"/>
                <a:cs typeface="Mangal" panose="02040503050203030202" pitchFamily="18" charset="0"/>
              </a:rPr>
              <a:t>",  if [price] &lt; 100 then "economic" else if [price] &lt; 150 then "low-mid" else if [price] &lt; 200 then "high-mid" else "high")</a:t>
            </a:r>
          </a:p>
          <a:p>
            <a:pPr marL="342900" lvl="0" indent="-342900">
              <a:lnSpc>
                <a:spcPct val="107000"/>
              </a:lnSpc>
              <a:buFont typeface="+mj-lt"/>
              <a:buAutoNum type="arabicPeriod"/>
            </a:pPr>
            <a:r>
              <a:rPr lang="en-CA" sz="1800" kern="100" dirty="0">
                <a:effectLst/>
                <a:latin typeface="Calibri" panose="020F0502020204030204" pitchFamily="34" charset="0"/>
                <a:ea typeface="Calibri" panose="020F0502020204030204" pitchFamily="34" charset="0"/>
                <a:cs typeface="Mangal" panose="02040503050203030202" pitchFamily="18" charset="0"/>
              </a:rPr>
              <a:t>Added Conditional Column", </a:t>
            </a:r>
            <a:r>
              <a:rPr lang="en-CA" sz="1800" b="1" kern="100" dirty="0">
                <a:effectLst/>
                <a:latin typeface="Calibri" panose="020F0502020204030204" pitchFamily="34" charset="0"/>
                <a:ea typeface="Calibri" panose="020F0502020204030204" pitchFamily="34" charset="0"/>
                <a:cs typeface="Mangal" panose="02040503050203030202" pitchFamily="18" charset="0"/>
              </a:rPr>
              <a:t>"availability", </a:t>
            </a:r>
            <a:r>
              <a:rPr lang="en-CA" sz="1800" kern="100" dirty="0">
                <a:effectLst/>
                <a:latin typeface="Calibri" panose="020F0502020204030204" pitchFamily="34" charset="0"/>
                <a:ea typeface="Calibri" panose="020F0502020204030204" pitchFamily="34" charset="0"/>
                <a:cs typeface="Mangal" panose="02040503050203030202" pitchFamily="18" charset="0"/>
              </a:rPr>
              <a:t>if [availability_365] &lt; 90 then "low" else if [availability_365] &lt; 180 then "medium" else if [availability_365] &lt; 270 then "high" else "very high")</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"popularity_index", </a:t>
            </a:r>
            <a:r>
              <a:rPr lang="en-CA" sz="1800" kern="100" dirty="0">
                <a:effectLst/>
                <a:latin typeface="Calibri" panose="020F0502020204030204" pitchFamily="34" charset="0"/>
                <a:ea typeface="Calibri" panose="020F0502020204030204" pitchFamily="34" charset="0"/>
                <a:cs typeface="Mangal" panose="02040503050203030202" pitchFamily="18" charset="0"/>
              </a:rPr>
              <a:t>if [popularity] &gt; 6 then "high" else if [popularity] &gt; 3 then "medium" else "low"</a:t>
            </a:r>
          </a:p>
          <a:p>
            <a:pPr marL="342900" lvl="0" indent="-342900">
              <a:lnSpc>
                <a:spcPct val="107000"/>
              </a:lnSpc>
              <a:spcAft>
                <a:spcPts val="800"/>
              </a:spcAft>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booking_flexibility_index",  </a:t>
            </a:r>
            <a:r>
              <a:rPr lang="en-CA" sz="1800" kern="100" dirty="0">
                <a:effectLst/>
                <a:latin typeface="Calibri" panose="020F0502020204030204" pitchFamily="34" charset="0"/>
                <a:ea typeface="Calibri" panose="020F0502020204030204" pitchFamily="34" charset="0"/>
                <a:cs typeface="Mangal" panose="02040503050203030202" pitchFamily="18" charset="0"/>
              </a:rPr>
              <a:t>if [booking_flexibility] &gt; 6 then "low" else if [booking_flexibility] &gt; 3 then "medium" else "high"</a:t>
            </a:r>
          </a:p>
          <a:p>
            <a:endParaRPr lang="en-US" sz="2000" dirty="0"/>
          </a:p>
        </p:txBody>
      </p:sp>
      <p:sp>
        <p:nvSpPr>
          <p:cNvPr id="3" name="Rectangle 2">
            <a:extLst>
              <a:ext uri="{FF2B5EF4-FFF2-40B4-BE49-F238E27FC236}">
                <a16:creationId xmlns:a16="http://schemas.microsoft.com/office/drawing/2014/main" id="{0CED577D-627B-581D-F8AA-82CA048CAE57}"/>
              </a:ext>
            </a:extLst>
          </p:cNvPr>
          <p:cNvSpPr>
            <a:spLocks noChangeArrowheads="1"/>
          </p:cNvSpPr>
          <p:nvPr/>
        </p:nvSpPr>
        <p:spPr bwMode="auto">
          <a:xfrm>
            <a:off x="1261872" y="-1376698"/>
            <a:ext cx="79829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226030, 17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54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D4BD309C-7B82-A3B1-C830-A1A0AD56DA4D}"/>
              </a:ext>
            </a:extLst>
          </p:cNvPr>
          <p:cNvSpPr>
            <a:spLocks noGrp="1"/>
          </p:cNvSpPr>
          <p:nvPr>
            <p:ph type="title"/>
          </p:nvPr>
        </p:nvSpPr>
        <p:spPr>
          <a:xfrm>
            <a:off x="1137034" y="609600"/>
            <a:ext cx="4784796" cy="1330840"/>
          </a:xfrm>
        </p:spPr>
        <p:txBody>
          <a:bodyPr>
            <a:normAutofit/>
          </a:bodyPr>
          <a:lstStyle/>
          <a:p>
            <a:r>
              <a:rPr lang="en-CA" dirty="0"/>
              <a:t>Data Modelling</a:t>
            </a:r>
          </a:p>
        </p:txBody>
      </p:sp>
      <p:sp>
        <p:nvSpPr>
          <p:cNvPr id="11" name="Content Placeholder 2">
            <a:extLst>
              <a:ext uri="{FF2B5EF4-FFF2-40B4-BE49-F238E27FC236}">
                <a16:creationId xmlns:a16="http://schemas.microsoft.com/office/drawing/2014/main" id="{E7C42DC4-6989-4FF3-0A59-9AB1A315067E}"/>
              </a:ext>
            </a:extLst>
          </p:cNvPr>
          <p:cNvSpPr>
            <a:spLocks noGrp="1"/>
          </p:cNvSpPr>
          <p:nvPr>
            <p:ph idx="1"/>
          </p:nvPr>
        </p:nvSpPr>
        <p:spPr>
          <a:xfrm>
            <a:off x="1137034" y="1742536"/>
            <a:ext cx="4438036" cy="4360151"/>
          </a:xfrm>
        </p:spPr>
        <p:txBody>
          <a:bodyPr>
            <a:normAutofit/>
          </a:bodyPr>
          <a:lstStyle/>
          <a:p>
            <a:pPr marL="0" indent="0">
              <a:buNone/>
            </a:pPr>
            <a:endParaRPr lang="en-US" sz="1900" dirty="0"/>
          </a:p>
          <a:p>
            <a:endParaRPr lang="en-US" sz="1900" dirty="0"/>
          </a:p>
          <a:p>
            <a:endParaRPr lang="en-CA" sz="1900" dirty="0"/>
          </a:p>
        </p:txBody>
      </p:sp>
      <p:pic>
        <p:nvPicPr>
          <p:cNvPr id="2" name="Picture 1" descr="A screenshot of a computer&#10;&#10;Description automatically generated"/>
          <p:cNvPicPr>
            <a:picLocks noChangeAspect="1"/>
          </p:cNvPicPr>
          <p:nvPr/>
        </p:nvPicPr>
        <p:blipFill rotWithShape="1">
          <a:blip r:embed="rId2"/>
          <a:srcRect l="7063" t="25982" r="27076" b="17053"/>
          <a:stretch/>
        </p:blipFill>
        <p:spPr>
          <a:xfrm>
            <a:off x="7454906" y="1776710"/>
            <a:ext cx="3419923" cy="3112531"/>
          </a:xfrm>
          <a:prstGeom prst="rect">
            <a:avLst/>
          </a:prstGeom>
        </p:spPr>
      </p:pic>
      <p:sp>
        <p:nvSpPr>
          <p:cNvPr id="4" name="TextBox 3">
            <a:extLst>
              <a:ext uri="{FF2B5EF4-FFF2-40B4-BE49-F238E27FC236}">
                <a16:creationId xmlns:a16="http://schemas.microsoft.com/office/drawing/2014/main" id="{CEE2D88A-B7C1-7B61-547B-6FBDF7870C52}"/>
              </a:ext>
            </a:extLst>
          </p:cNvPr>
          <p:cNvSpPr txBox="1"/>
          <p:nvPr/>
        </p:nvSpPr>
        <p:spPr>
          <a:xfrm>
            <a:off x="518994" y="1742536"/>
            <a:ext cx="4784796" cy="2031325"/>
          </a:xfrm>
          <a:prstGeom prst="rect">
            <a:avLst/>
          </a:prstGeom>
          <a:noFill/>
        </p:spPr>
        <p:txBody>
          <a:bodyPr wrap="square" rtlCol="0">
            <a:spAutoFit/>
          </a:bodyPr>
          <a:lstStyle/>
          <a:p>
            <a:r>
              <a:rPr lang="en-US" dirty="0"/>
              <a:t>In 2020 Dataset Python was used in </a:t>
            </a:r>
            <a:r>
              <a:rPr lang="en-CA" sz="1800" dirty="0">
                <a:solidFill>
                  <a:srgbClr val="080A0D"/>
                </a:solidFill>
                <a:effectLst/>
                <a:latin typeface="Times New Roman" panose="02020603050405020304" pitchFamily="18" charset="0"/>
                <a:ea typeface="Calibri" panose="020F0502020204030204" pitchFamily="34" charset="0"/>
              </a:rPr>
              <a:t>Linear regression, Decision Tree</a:t>
            </a:r>
            <a:r>
              <a:rPr lang="en-US" dirty="0"/>
              <a:t> as </a:t>
            </a:r>
            <a:r>
              <a:rPr lang="en-CA" sz="1800" dirty="0">
                <a:solidFill>
                  <a:srgbClr val="080A0D"/>
                </a:solidFill>
                <a:effectLst/>
                <a:latin typeface="Times New Roman" panose="02020603050405020304" pitchFamily="18" charset="0"/>
                <a:ea typeface="Calibri" panose="020F0502020204030204" pitchFamily="34" charset="0"/>
              </a:rPr>
              <a:t>Modelling techniques And check the mean_absolute_error</a:t>
            </a:r>
            <a:r>
              <a:rPr lang="en-US" sz="1800" dirty="0">
                <a:solidFill>
                  <a:srgbClr val="080A0D"/>
                </a:solidFill>
                <a:effectLst/>
                <a:latin typeface="Times New Roman" panose="02020603050405020304" pitchFamily="18" charset="0"/>
                <a:ea typeface="Calibri" panose="020F0502020204030204" pitchFamily="34" charset="0"/>
              </a:rPr>
              <a:t> </a:t>
            </a:r>
            <a:r>
              <a:rPr lang="en-CA" sz="1800" dirty="0">
                <a:solidFill>
                  <a:srgbClr val="080A0D"/>
                </a:solidFill>
                <a:effectLst/>
                <a:latin typeface="Times New Roman" panose="02020603050405020304" pitchFamily="18" charset="0"/>
                <a:ea typeface="Calibri" panose="020F0502020204030204" pitchFamily="34" charset="0"/>
              </a:rPr>
              <a:t>mean_absolute_error approx. 31%</a:t>
            </a:r>
          </a:p>
          <a:p>
            <a:r>
              <a:rPr lang="en-US" dirty="0"/>
              <a:t>In 2023 Dataset also used  </a:t>
            </a:r>
            <a:r>
              <a:rPr lang="en-CA" sz="1800" dirty="0">
                <a:solidFill>
                  <a:srgbClr val="080A0D"/>
                </a:solidFill>
                <a:effectLst/>
                <a:latin typeface="Times New Roman" panose="02020603050405020304" pitchFamily="18" charset="0"/>
                <a:ea typeface="Calibri" panose="020F0502020204030204" pitchFamily="34" charset="0"/>
              </a:rPr>
              <a:t>Linear regression, </a:t>
            </a:r>
            <a:r>
              <a:rPr lang="en-US" sz="1800" dirty="0">
                <a:solidFill>
                  <a:srgbClr val="080A0D"/>
                </a:solidFill>
                <a:effectLst/>
                <a:latin typeface="Times New Roman" panose="02020603050405020304" pitchFamily="18" charset="0"/>
                <a:ea typeface="Calibri" panose="020F0502020204030204" pitchFamily="34" charset="0"/>
              </a:rPr>
              <a:t>Logistic Regression Data Modelling.</a:t>
            </a:r>
            <a:endParaRPr lang="en-CA" sz="1800" dirty="0">
              <a:solidFill>
                <a:srgbClr val="080A0D"/>
              </a:solidFill>
              <a:effectLst/>
              <a:latin typeface="Times New Roman" panose="02020603050405020304" pitchFamily="18" charset="0"/>
              <a:ea typeface="Calibri" panose="020F0502020204030204" pitchFamily="34" charset="0"/>
            </a:endParaRPr>
          </a:p>
          <a:p>
            <a:endParaRPr lang="en-CA" dirty="0"/>
          </a:p>
        </p:txBody>
      </p:sp>
      <p:pic>
        <p:nvPicPr>
          <p:cNvPr id="6" name="Picture 5">
            <a:extLst>
              <a:ext uri="{FF2B5EF4-FFF2-40B4-BE49-F238E27FC236}">
                <a16:creationId xmlns:a16="http://schemas.microsoft.com/office/drawing/2014/main" id="{86D39600-8187-B826-07CA-FA696933C9C4}"/>
              </a:ext>
            </a:extLst>
          </p:cNvPr>
          <p:cNvPicPr>
            <a:picLocks noChangeAspect="1"/>
          </p:cNvPicPr>
          <p:nvPr/>
        </p:nvPicPr>
        <p:blipFill>
          <a:blip r:embed="rId3"/>
          <a:stretch>
            <a:fillRect/>
          </a:stretch>
        </p:blipFill>
        <p:spPr>
          <a:xfrm>
            <a:off x="618460" y="3946761"/>
            <a:ext cx="3791457" cy="2155926"/>
          </a:xfrm>
          <a:prstGeom prst="rect">
            <a:avLst/>
          </a:prstGeom>
        </p:spPr>
      </p:pic>
      <p:sp>
        <p:nvSpPr>
          <p:cNvPr id="8" name="TextBox 7">
            <a:extLst>
              <a:ext uri="{FF2B5EF4-FFF2-40B4-BE49-F238E27FC236}">
                <a16:creationId xmlns:a16="http://schemas.microsoft.com/office/drawing/2014/main" id="{1B146E3B-2231-779C-1BB0-2D915D407DC5}"/>
              </a:ext>
            </a:extLst>
          </p:cNvPr>
          <p:cNvSpPr txBox="1"/>
          <p:nvPr/>
        </p:nvSpPr>
        <p:spPr>
          <a:xfrm>
            <a:off x="6616932" y="2231879"/>
            <a:ext cx="4257897" cy="369332"/>
          </a:xfrm>
          <a:prstGeom prst="rect">
            <a:avLst/>
          </a:prstGeom>
          <a:noFill/>
        </p:spPr>
        <p:txBody>
          <a:bodyPr wrap="square" rtlCol="0">
            <a:spAutoFit/>
          </a:bodyPr>
          <a:lstStyle/>
          <a:p>
            <a:r>
              <a:rPr lang="en-US" sz="1800" dirty="0">
                <a:solidFill>
                  <a:srgbClr val="080A0D"/>
                </a:solidFill>
                <a:effectLst/>
                <a:latin typeface="Times New Roman" panose="02020603050405020304" pitchFamily="18" charset="0"/>
                <a:ea typeface="Calibri" panose="020F0502020204030204" pitchFamily="34" charset="0"/>
              </a:rPr>
              <a:t> </a:t>
            </a:r>
            <a:endParaRPr lang="en-CA" dirty="0"/>
          </a:p>
        </p:txBody>
      </p:sp>
    </p:spTree>
    <p:extLst>
      <p:ext uri="{BB962C8B-B14F-4D97-AF65-F5344CB8AC3E}">
        <p14:creationId xmlns:p14="http://schemas.microsoft.com/office/powerpoint/2010/main" val="23896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D4BD309C-7B82-A3B1-C830-A1A0AD56DA4D}"/>
              </a:ext>
            </a:extLst>
          </p:cNvPr>
          <p:cNvSpPr>
            <a:spLocks noGrp="1"/>
          </p:cNvSpPr>
          <p:nvPr>
            <p:ph type="title"/>
          </p:nvPr>
        </p:nvSpPr>
        <p:spPr>
          <a:xfrm>
            <a:off x="1137034" y="609600"/>
            <a:ext cx="4784796" cy="1330840"/>
          </a:xfrm>
        </p:spPr>
        <p:txBody>
          <a:bodyPr>
            <a:normAutofit/>
          </a:bodyPr>
          <a:lstStyle/>
          <a:p>
            <a:r>
              <a:rPr lang="en-CA" dirty="0"/>
              <a:t>Data Modelling</a:t>
            </a:r>
          </a:p>
        </p:txBody>
      </p:sp>
      <p:sp>
        <p:nvSpPr>
          <p:cNvPr id="11" name="Content Placeholder 2">
            <a:extLst>
              <a:ext uri="{FF2B5EF4-FFF2-40B4-BE49-F238E27FC236}">
                <a16:creationId xmlns:a16="http://schemas.microsoft.com/office/drawing/2014/main" id="{E7C42DC4-6989-4FF3-0A59-9AB1A315067E}"/>
              </a:ext>
            </a:extLst>
          </p:cNvPr>
          <p:cNvSpPr>
            <a:spLocks noGrp="1"/>
          </p:cNvSpPr>
          <p:nvPr>
            <p:ph idx="1"/>
          </p:nvPr>
        </p:nvSpPr>
        <p:spPr>
          <a:xfrm>
            <a:off x="664234" y="1664899"/>
            <a:ext cx="4615132" cy="3252662"/>
          </a:xfrm>
        </p:spPr>
        <p:txBody>
          <a:bodyPr>
            <a:normAutofit/>
          </a:bodyPr>
          <a:lstStyle/>
          <a:p>
            <a:pPr algn="just"/>
            <a:r>
              <a:rPr lang="en-US" sz="1900" dirty="0"/>
              <a:t>We choose Power BI to join two dataset from different years</a:t>
            </a:r>
          </a:p>
          <a:p>
            <a:pPr algn="just">
              <a:buFont typeface="Arial" panose="020B0604020202020204" pitchFamily="34" charset="0"/>
              <a:buChar char="•"/>
            </a:pPr>
            <a:r>
              <a:rPr lang="en-US" sz="1900" dirty="0"/>
              <a:t>It was tricky joining the 2 data sets as we are losing on some data because data is not consistent between the 2 datasets. Initially we try to create a union on the bases of year. But after removing some duplicate values from id field The most accurate parameter to join the 2 tables is id field.</a:t>
            </a:r>
          </a:p>
          <a:p>
            <a:pPr algn="just"/>
            <a:endParaRPr lang="en-US" sz="1900" dirty="0"/>
          </a:p>
          <a:p>
            <a:pPr marL="0" indent="0" algn="just">
              <a:buNone/>
            </a:pPr>
            <a:endParaRPr lang="en-US" sz="1900" dirty="0"/>
          </a:p>
          <a:p>
            <a:endParaRPr lang="en-CA" sz="1900" dirty="0"/>
          </a:p>
        </p:txBody>
      </p:sp>
      <p:pic>
        <p:nvPicPr>
          <p:cNvPr id="2" name="Picture 1">
            <a:extLst>
              <a:ext uri="{FF2B5EF4-FFF2-40B4-BE49-F238E27FC236}">
                <a16:creationId xmlns:a16="http://schemas.microsoft.com/office/drawing/2014/main" id="{A20C2164-959F-9FBB-A939-98599CBC8A9C}"/>
              </a:ext>
            </a:extLst>
          </p:cNvPr>
          <p:cNvPicPr>
            <a:picLocks noChangeAspect="1"/>
          </p:cNvPicPr>
          <p:nvPr/>
        </p:nvPicPr>
        <p:blipFill>
          <a:blip r:embed="rId2"/>
          <a:stretch>
            <a:fillRect/>
          </a:stretch>
        </p:blipFill>
        <p:spPr>
          <a:xfrm>
            <a:off x="5631854" y="1664899"/>
            <a:ext cx="6177525" cy="4103603"/>
          </a:xfrm>
          <a:prstGeom prst="rect">
            <a:avLst/>
          </a:prstGeom>
        </p:spPr>
      </p:pic>
    </p:spTree>
    <p:extLst>
      <p:ext uri="{BB962C8B-B14F-4D97-AF65-F5344CB8AC3E}">
        <p14:creationId xmlns:p14="http://schemas.microsoft.com/office/powerpoint/2010/main" val="2419696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2123</TotalTime>
  <Words>2776</Words>
  <Application>Microsoft Office PowerPoint</Application>
  <PresentationFormat>Widescreen</PresentationFormat>
  <Paragraphs>247</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Agency FB</vt:lpstr>
      <vt:lpstr>Arial</vt:lpstr>
      <vt:lpstr>Calibri</vt:lpstr>
      <vt:lpstr>Calibri Light</vt:lpstr>
      <vt:lpstr>Courier New</vt:lpstr>
      <vt:lpstr>Segoe UI</vt:lpstr>
      <vt:lpstr>Söhne</vt:lpstr>
      <vt:lpstr>Times New Roman</vt:lpstr>
      <vt:lpstr>Office Theme</vt:lpstr>
      <vt:lpstr>Geospatial study of Airbnb distribution on different states of USA</vt:lpstr>
      <vt:lpstr>PowerPoint Presentation</vt:lpstr>
      <vt:lpstr>What is Airbnb?</vt:lpstr>
      <vt:lpstr>Project Purpose</vt:lpstr>
      <vt:lpstr>PowerPoint Presentation</vt:lpstr>
      <vt:lpstr>Data Preparation</vt:lpstr>
      <vt:lpstr>Data Exploration</vt:lpstr>
      <vt:lpstr>Data Modelling</vt:lpstr>
      <vt:lpstr>Data Modelling</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the project</dc:title>
  <dc:creator>Siju Philip</dc:creator>
  <cp:lastModifiedBy>Nikhil Teotia</cp:lastModifiedBy>
  <cp:revision>88</cp:revision>
  <dcterms:created xsi:type="dcterms:W3CDTF">2023-10-31T05:50:05Z</dcterms:created>
  <dcterms:modified xsi:type="dcterms:W3CDTF">2025-07-12T19:40:13Z</dcterms:modified>
</cp:coreProperties>
</file>